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Lst>
  <p:notesMasterIdLst>
    <p:notesMasterId r:id="rId35"/>
  </p:notesMasterIdLst>
  <p:sldIdLst>
    <p:sldId id="277" r:id="rId2"/>
    <p:sldId id="259" r:id="rId3"/>
    <p:sldId id="257" r:id="rId4"/>
    <p:sldId id="258" r:id="rId5"/>
    <p:sldId id="260" r:id="rId6"/>
    <p:sldId id="262" r:id="rId7"/>
    <p:sldId id="263" r:id="rId8"/>
    <p:sldId id="264" r:id="rId9"/>
    <p:sldId id="267" r:id="rId10"/>
    <p:sldId id="289" r:id="rId11"/>
    <p:sldId id="290"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279" r:id="rId26"/>
    <p:sldId id="280" r:id="rId27"/>
    <p:sldId id="281" r:id="rId28"/>
    <p:sldId id="282" r:id="rId29"/>
    <p:sldId id="283" r:id="rId30"/>
    <p:sldId id="284" r:id="rId31"/>
    <p:sldId id="285" r:id="rId32"/>
    <p:sldId id="286" r:id="rId33"/>
    <p:sldId id="28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80EC8-8479-4305-9F68-7E52A8475B95}" type="datetimeFigureOut">
              <a:rPr lang="es-ES" smtClean="0"/>
              <a:t>14/11/2016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7B6F5-7378-42CF-B142-AF797D4D9DEB}" type="slidenum">
              <a:rPr lang="es-ES" smtClean="0"/>
              <a:t>‹Nº›</a:t>
            </a:fld>
            <a:endParaRPr lang="es-ES"/>
          </a:p>
        </p:txBody>
      </p:sp>
    </p:spTree>
    <p:extLst>
      <p:ext uri="{BB962C8B-B14F-4D97-AF65-F5344CB8AC3E}">
        <p14:creationId xmlns:p14="http://schemas.microsoft.com/office/powerpoint/2010/main" val="147035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F17B6F5-7378-42CF-B142-AF797D4D9DEB}" type="slidenum">
              <a:rPr lang="es-ES" smtClean="0"/>
              <a:t>1</a:t>
            </a:fld>
            <a:endParaRPr lang="es-ES"/>
          </a:p>
        </p:txBody>
      </p:sp>
    </p:spTree>
    <p:extLst>
      <p:ext uri="{BB962C8B-B14F-4D97-AF65-F5344CB8AC3E}">
        <p14:creationId xmlns:p14="http://schemas.microsoft.com/office/powerpoint/2010/main" val="152963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675249" y="1524000"/>
            <a:ext cx="8841503" cy="3200400"/>
          </a:xfrm>
        </p:spPr>
        <p:txBody>
          <a:bodyPr>
            <a:noAutofit/>
          </a:bodyPr>
          <a:lstStyle>
            <a:lvl1pPr>
              <a:defRPr sz="5400"/>
            </a:lvl1pPr>
          </a:lstStyle>
          <a:p>
            <a:r>
              <a:rPr lang="es-ES" smtClean="0"/>
              <a:t>Haga clic para modificar el estilo de título del patrón</a:t>
            </a:r>
            <a:endParaRPr/>
          </a:p>
        </p:txBody>
      </p:sp>
      <p:sp>
        <p:nvSpPr>
          <p:cNvPr id="3" name="Subtitle 2"/>
          <p:cNvSpPr>
            <a:spLocks noGrp="1"/>
          </p:cNvSpPr>
          <p:nvPr>
            <p:ph type="subTitle" idx="1"/>
          </p:nvPr>
        </p:nvSpPr>
        <p:spPr>
          <a:xfrm>
            <a:off x="1675250" y="4876800"/>
            <a:ext cx="7164665"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a:p>
        </p:txBody>
      </p:sp>
    </p:spTree>
    <p:extLst>
      <p:ext uri="{BB962C8B-B14F-4D97-AF65-F5344CB8AC3E}">
        <p14:creationId xmlns:p14="http://schemas.microsoft.com/office/powerpoint/2010/main" val="23071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4777" y="0"/>
            <a:ext cx="679722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11" name="Rectangle 10"/>
          <p:cNvSpPr/>
          <p:nvPr/>
        </p:nvSpPr>
        <p:spPr>
          <a:xfrm>
            <a:off x="5486241" y="0"/>
            <a:ext cx="6705758"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608171" y="685800"/>
            <a:ext cx="4268312" cy="3886200"/>
          </a:xfrm>
        </p:spPr>
        <p:txBody>
          <a:bodyPr anchor="b">
            <a:noAutofit/>
          </a:bodyPr>
          <a:lstStyle>
            <a:lvl1pPr algn="l">
              <a:defRPr sz="4000" b="0"/>
            </a:lvl1pPr>
          </a:lstStyle>
          <a:p>
            <a:r>
              <a:rPr lang="es-ES" smtClean="0"/>
              <a:t>Haga clic para modificar el estilo de título del patrón</a:t>
            </a:r>
            <a:endParaRPr/>
          </a:p>
        </p:txBody>
      </p:sp>
      <p:sp>
        <p:nvSpPr>
          <p:cNvPr id="3" name="Picture Placeholder 2"/>
          <p:cNvSpPr>
            <a:spLocks noGrp="1"/>
          </p:cNvSpPr>
          <p:nvPr>
            <p:ph type="pic" idx="1"/>
          </p:nvPr>
        </p:nvSpPr>
        <p:spPr>
          <a:xfrm>
            <a:off x="6096001" y="685800"/>
            <a:ext cx="5487829"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a:p>
        </p:txBody>
      </p:sp>
      <p:sp>
        <p:nvSpPr>
          <p:cNvPr id="4" name="Text Placeholder 3"/>
          <p:cNvSpPr>
            <a:spLocks noGrp="1"/>
          </p:cNvSpPr>
          <p:nvPr>
            <p:ph type="body" sz="half" idx="2"/>
          </p:nvPr>
        </p:nvSpPr>
        <p:spPr>
          <a:xfrm>
            <a:off x="608171" y="4724400"/>
            <a:ext cx="4268312"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DDEAF24-54CC-4408-99B3-A70A172EFF44}" type="datetimeFigureOut">
              <a:rPr lang="en-US" smtClean="0"/>
              <a:t>11/14/2016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45716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3A97CE23-3B6A-482C-9BEA-F32A9EB44C40}" type="datetimeFigureOut">
              <a:rPr lang="en-US" smtClean="0"/>
              <a:t>11/14/2016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28335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8333" y="685801"/>
            <a:ext cx="1219519" cy="5486400"/>
          </a:xfrm>
        </p:spPr>
        <p:txBody>
          <a:bodyPr vert="eaVert"/>
          <a:lstStyle/>
          <a:p>
            <a:r>
              <a:rPr lang="es-ES" smtClean="0"/>
              <a:t>Haga clic para modificar el estilo de título del patrón</a:t>
            </a:r>
            <a:endParaRPr/>
          </a:p>
        </p:txBody>
      </p:sp>
      <p:sp>
        <p:nvSpPr>
          <p:cNvPr id="3" name="Vertical Text Placeholder 2"/>
          <p:cNvSpPr>
            <a:spLocks noGrp="1"/>
          </p:cNvSpPr>
          <p:nvPr>
            <p:ph type="body" orient="vert" idx="1"/>
          </p:nvPr>
        </p:nvSpPr>
        <p:spPr>
          <a:xfrm>
            <a:off x="1294150" y="685800"/>
            <a:ext cx="8155523" cy="5486400"/>
          </a:xfrm>
        </p:spPr>
        <p:txBody>
          <a:bodyPr vert="eaVert"/>
          <a:lstStyle>
            <a:lvl5pPr>
              <a:defRPr/>
            </a:lvl5pPr>
            <a:lvl6pPr>
              <a:defRPr/>
            </a:lvl6pPr>
            <a:lvl7pPr>
              <a:defRPr/>
            </a:lvl7pPr>
            <a:lvl8pPr>
              <a:defRPr baseline="0"/>
            </a:lvl8pPr>
            <a:lvl9pPr>
              <a:defRPr baseline="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639C8FD-9717-4D78-9D01-4CBD0AC8CAE0}" type="datetimeFigureOut">
              <a:rPr lang="en-US" smtClean="0"/>
              <a:t>11/14/2016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939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B082BD47-5F5E-4508-9DFC-0021F20B392D}" type="datetimeFigureOut">
              <a:rPr lang="en-US" smtClean="0"/>
              <a:t>11/14/2016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3233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4151" y="3429000"/>
            <a:ext cx="9603702" cy="2286000"/>
          </a:xfrm>
        </p:spPr>
        <p:txBody>
          <a:bodyPr anchor="b">
            <a:normAutofit/>
          </a:bodyPr>
          <a:lstStyle>
            <a:lvl1pPr algn="l">
              <a:defRPr sz="4800" b="0" cap="none" baseline="0"/>
            </a:lvl1pPr>
          </a:lstStyle>
          <a:p>
            <a:r>
              <a:rPr lang="es-ES" smtClean="0"/>
              <a:t>Haga clic para modificar el estilo de título del patrón</a:t>
            </a:r>
            <a:endParaRPr/>
          </a:p>
        </p:txBody>
      </p:sp>
      <p:sp>
        <p:nvSpPr>
          <p:cNvPr id="3" name="Text Placeholder 2"/>
          <p:cNvSpPr>
            <a:spLocks noGrp="1"/>
          </p:cNvSpPr>
          <p:nvPr>
            <p:ph type="body" idx="1"/>
          </p:nvPr>
        </p:nvSpPr>
        <p:spPr>
          <a:xfrm>
            <a:off x="1294150" y="685800"/>
            <a:ext cx="7545765"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7BB23E3-326B-4424-9A50-2CBB9CA4B2E5}" type="datetimeFigureOut">
              <a:rPr lang="en-US" smtClean="0"/>
              <a:t>11/14/2016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09988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sz="half" idx="1"/>
          </p:nvPr>
        </p:nvSpPr>
        <p:spPr>
          <a:xfrm>
            <a:off x="1294150" y="1828800"/>
            <a:ext cx="4649410"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Content Placeholder 3"/>
          <p:cNvSpPr>
            <a:spLocks noGrp="1"/>
          </p:cNvSpPr>
          <p:nvPr>
            <p:ph sz="half" idx="2"/>
          </p:nvPr>
        </p:nvSpPr>
        <p:spPr>
          <a:xfrm>
            <a:off x="6248439" y="1828801"/>
            <a:ext cx="4649413"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Date Placeholder 4"/>
          <p:cNvSpPr>
            <a:spLocks noGrp="1"/>
          </p:cNvSpPr>
          <p:nvPr>
            <p:ph type="dt" sz="half" idx="10"/>
          </p:nvPr>
        </p:nvSpPr>
        <p:spPr/>
        <p:txBody>
          <a:bodyPr/>
          <a:lstStyle/>
          <a:p>
            <a:fld id="{FAA09F6F-C437-48B6-80BB-8E50899C06AF}" type="datetimeFigureOut">
              <a:rPr lang="en-US" smtClean="0"/>
              <a:t>11/14/2016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5610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94150" y="381000"/>
            <a:ext cx="9603701" cy="1143000"/>
          </a:xfrm>
        </p:spPr>
        <p:txBody>
          <a:bodyPr/>
          <a:lstStyle>
            <a:lvl1pPr>
              <a:defRPr/>
            </a:lvl1pPr>
          </a:lstStyle>
          <a:p>
            <a:r>
              <a:rPr lang="es-ES" smtClean="0"/>
              <a:t>Haga clic para modificar el estilo de título del patrón</a:t>
            </a:r>
            <a:endParaRPr/>
          </a:p>
        </p:txBody>
      </p:sp>
      <p:sp>
        <p:nvSpPr>
          <p:cNvPr id="3" name="Text Placeholder 2"/>
          <p:cNvSpPr>
            <a:spLocks noGrp="1"/>
          </p:cNvSpPr>
          <p:nvPr>
            <p:ph type="body" idx="1"/>
          </p:nvPr>
        </p:nvSpPr>
        <p:spPr>
          <a:xfrm>
            <a:off x="1294150" y="1676400"/>
            <a:ext cx="464758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4150" y="2438400"/>
            <a:ext cx="4649410"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Text Placeholder 4"/>
          <p:cNvSpPr>
            <a:spLocks noGrp="1"/>
          </p:cNvSpPr>
          <p:nvPr>
            <p:ph type="body" sz="quarter" idx="3"/>
          </p:nvPr>
        </p:nvSpPr>
        <p:spPr>
          <a:xfrm>
            <a:off x="6248440" y="1676400"/>
            <a:ext cx="464941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48440" y="2438400"/>
            <a:ext cx="4649412"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7" name="Date Placeholder 6"/>
          <p:cNvSpPr>
            <a:spLocks noGrp="1"/>
          </p:cNvSpPr>
          <p:nvPr>
            <p:ph type="dt" sz="half" idx="10"/>
          </p:nvPr>
        </p:nvSpPr>
        <p:spPr/>
        <p:txBody>
          <a:bodyPr/>
          <a:lstStyle/>
          <a:p>
            <a:fld id="{1A776D14-B85F-4865-804C-5734F9C85CDD}" type="datetimeFigureOut">
              <a:rPr lang="en-US" smtClean="0"/>
              <a:t>11/14/2016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5181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Date Placeholder 2"/>
          <p:cNvSpPr>
            <a:spLocks noGrp="1"/>
          </p:cNvSpPr>
          <p:nvPr>
            <p:ph type="dt" sz="half" idx="10"/>
          </p:nvPr>
        </p:nvSpPr>
        <p:spPr/>
        <p:txBody>
          <a:bodyPr/>
          <a:lstStyle/>
          <a:p>
            <a:fld id="{A8956C38-6601-4688-9146-5E61D8B04598}" type="datetimeFigureOut">
              <a:rPr lang="en-US" smtClean="0"/>
              <a:t>11/14/2016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50581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6061E-CDAE-49E3-92CB-288B639C3B6F}" type="datetimeFigureOut">
              <a:rPr lang="en-US" smtClean="0"/>
              <a:t>11/14/2016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8589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0" name="Rectangle 9"/>
          <p:cNvSpPr/>
          <p:nvPr/>
        </p:nvSpPr>
        <p:spPr>
          <a:xfrm>
            <a:off x="608171" y="0"/>
            <a:ext cx="4884835"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11" name="Rectangle 10"/>
          <p:cNvSpPr/>
          <p:nvPr/>
        </p:nvSpPr>
        <p:spPr>
          <a:xfrm>
            <a:off x="699634" y="0"/>
            <a:ext cx="4701908"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1294150" y="685800"/>
            <a:ext cx="3582333" cy="3886200"/>
          </a:xfrm>
        </p:spPr>
        <p:txBody>
          <a:bodyPr anchor="b">
            <a:noAutofit/>
          </a:bodyPr>
          <a:lstStyle>
            <a:lvl1pPr algn="l">
              <a:defRPr sz="4000" b="0"/>
            </a:lvl1pPr>
          </a:lstStyle>
          <a:p>
            <a:r>
              <a:rPr lang="es-ES" smtClean="0"/>
              <a:t>Haga clic para modificar el estilo de título del patrón</a:t>
            </a:r>
            <a:endParaRPr/>
          </a:p>
        </p:txBody>
      </p:sp>
      <p:sp>
        <p:nvSpPr>
          <p:cNvPr id="3" name="Content Placeholder 2"/>
          <p:cNvSpPr>
            <a:spLocks noGrp="1"/>
          </p:cNvSpPr>
          <p:nvPr>
            <p:ph idx="1"/>
          </p:nvPr>
        </p:nvSpPr>
        <p:spPr>
          <a:xfrm>
            <a:off x="6096000" y="685800"/>
            <a:ext cx="54863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Text Placeholder 3"/>
          <p:cNvSpPr>
            <a:spLocks noGrp="1"/>
          </p:cNvSpPr>
          <p:nvPr>
            <p:ph type="body" sz="half" idx="2"/>
          </p:nvPr>
        </p:nvSpPr>
        <p:spPr>
          <a:xfrm>
            <a:off x="1294150" y="4724400"/>
            <a:ext cx="3582333"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35E9851-4767-4B63-B36B-F772D06043F2}" type="datetimeFigureOut">
              <a:rPr lang="en-US" smtClean="0"/>
              <a:t>11/14/2016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6530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2" name="Rectangle 11"/>
          <p:cNvSpPr/>
          <p:nvPr/>
        </p:nvSpPr>
        <p:spPr>
          <a:xfrm>
            <a:off x="608171" y="0"/>
            <a:ext cx="4884835"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13" name="Rectangle 12"/>
          <p:cNvSpPr/>
          <p:nvPr/>
        </p:nvSpPr>
        <p:spPr>
          <a:xfrm>
            <a:off x="699634" y="0"/>
            <a:ext cx="4701908"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1294150" y="685800"/>
            <a:ext cx="3582333" cy="3886200"/>
          </a:xfrm>
        </p:spPr>
        <p:txBody>
          <a:bodyPr anchor="b">
            <a:noAutofit/>
          </a:bodyPr>
          <a:lstStyle>
            <a:lvl1pPr algn="l">
              <a:defRPr sz="4000" b="0"/>
            </a:lvl1pPr>
          </a:lstStyle>
          <a:p>
            <a:r>
              <a:rPr lang="es-ES" smtClean="0"/>
              <a:t>Haga clic para modificar el estilo de título del patrón</a:t>
            </a:r>
            <a:endParaRPr/>
          </a:p>
        </p:txBody>
      </p:sp>
      <p:sp>
        <p:nvSpPr>
          <p:cNvPr id="3" name="Picture Placeholder 2"/>
          <p:cNvSpPr>
            <a:spLocks noGrp="1"/>
          </p:cNvSpPr>
          <p:nvPr>
            <p:ph type="pic" idx="1"/>
          </p:nvPr>
        </p:nvSpPr>
        <p:spPr>
          <a:xfrm>
            <a:off x="6096001" y="685800"/>
            <a:ext cx="5487829"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a:p>
        </p:txBody>
      </p:sp>
      <p:sp>
        <p:nvSpPr>
          <p:cNvPr id="4" name="Text Placeholder 3"/>
          <p:cNvSpPr>
            <a:spLocks noGrp="1"/>
          </p:cNvSpPr>
          <p:nvPr>
            <p:ph type="body" sz="half" idx="2"/>
          </p:nvPr>
        </p:nvSpPr>
        <p:spPr>
          <a:xfrm>
            <a:off x="1294150" y="4724400"/>
            <a:ext cx="3582333"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309A586-BE94-448D-BAE3-D5D323B9149F}" type="datetimeFigureOut">
              <a:rPr lang="en-US" smtClean="0"/>
              <a:t>11/14/2016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9534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4149" y="381000"/>
            <a:ext cx="9603701" cy="1143000"/>
          </a:xfrm>
          <a:prstGeom prst="rect">
            <a:avLst/>
          </a:prstGeom>
        </p:spPr>
        <p:txBody>
          <a:bodyPr vert="horz" lIns="91440" tIns="45720" rIns="91440" bIns="45720" rtlCol="0" anchor="b">
            <a:normAutofit/>
          </a:bodyPr>
          <a:lstStyle/>
          <a:p>
            <a:r>
              <a:rPr lang="es-ES" smtClean="0"/>
              <a:t>Haga clic para modificar el estilo de título del patrón</a:t>
            </a:r>
            <a:endParaRPr/>
          </a:p>
        </p:txBody>
      </p:sp>
      <p:sp>
        <p:nvSpPr>
          <p:cNvPr id="3" name="Text Placeholder 2"/>
          <p:cNvSpPr>
            <a:spLocks noGrp="1"/>
          </p:cNvSpPr>
          <p:nvPr>
            <p:ph type="body" idx="1"/>
          </p:nvPr>
        </p:nvSpPr>
        <p:spPr>
          <a:xfrm>
            <a:off x="1294151" y="1828800"/>
            <a:ext cx="9603701" cy="43434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2"/>
          </p:nvPr>
        </p:nvSpPr>
        <p:spPr>
          <a:xfrm>
            <a:off x="8001496" y="6400801"/>
            <a:ext cx="1320403"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ADDEAF24-54CC-4408-99B3-A70A172EFF44}" type="datetimeFigureOut">
              <a:rPr lang="en-US" smtClean="0"/>
              <a:t>11/14/2016</a:t>
            </a:fld>
            <a:endParaRPr lang="en-US" dirty="0"/>
          </a:p>
        </p:txBody>
      </p:sp>
      <p:sp>
        <p:nvSpPr>
          <p:cNvPr id="5" name="Footer Placeholder 4"/>
          <p:cNvSpPr>
            <a:spLocks noGrp="1"/>
          </p:cNvSpPr>
          <p:nvPr>
            <p:ph type="ftr" sz="quarter" idx="3"/>
          </p:nvPr>
        </p:nvSpPr>
        <p:spPr>
          <a:xfrm>
            <a:off x="1294151" y="6400801"/>
            <a:ext cx="6326246"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678332" y="6400801"/>
            <a:ext cx="1219520"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342743952"/>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1877453" y="577999"/>
            <a:ext cx="8567313" cy="5603861"/>
            <a:chOff x="2032000" y="719666"/>
            <a:chExt cx="8128000" cy="5491051"/>
          </a:xfrm>
        </p:grpSpPr>
        <p:sp>
          <p:nvSpPr>
            <p:cNvPr id="6" name="Rectángulo redondeado 5"/>
            <p:cNvSpPr/>
            <p:nvPr/>
          </p:nvSpPr>
          <p:spPr>
            <a:xfrm>
              <a:off x="2032000" y="719666"/>
              <a:ext cx="8128000" cy="2438400"/>
            </a:xfrm>
            <a:prstGeom prst="roundRect">
              <a:avLst>
                <a:gd name="adj" fmla="val 10000"/>
              </a:avLst>
            </a:prstGeom>
            <a:solidFill>
              <a:schemeClr val="tx1">
                <a:lumMod val="65000"/>
                <a:alpha val="90000"/>
              </a:schemeClr>
            </a:solidFill>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7" name="Rectángulo redondeado 6"/>
            <p:cNvSpPr/>
            <p:nvPr/>
          </p:nvSpPr>
          <p:spPr>
            <a:xfrm>
              <a:off x="2278023" y="876958"/>
              <a:ext cx="2425120" cy="2149582"/>
            </a:xfrm>
            <a:prstGeom prst="roundRect">
              <a:avLst>
                <a:gd name="adj" fmla="val 10000"/>
              </a:avLst>
            </a:prstGeom>
            <a:blipFill>
              <a:blip r:embed="rId3">
                <a:extLst>
                  <a:ext uri="{28A0092B-C50C-407E-A947-70E740481C1C}">
                    <a14:useLocalDpi xmlns:a14="http://schemas.microsoft.com/office/drawing/2010/main" val="0"/>
                  </a:ext>
                </a:extLst>
              </a:blip>
              <a:srcRect/>
              <a:stretch>
                <a:fillRect t="-16000" b="-16000"/>
              </a:stretch>
            </a:blipFill>
          </p:spPr>
          <p:style>
            <a:lnRef idx="0">
              <a:schemeClr val="lt1">
                <a:hueOff val="0"/>
                <a:satOff val="0"/>
                <a:lumOff val="0"/>
                <a:alphaOff val="0"/>
              </a:schemeClr>
            </a:lnRef>
            <a:fillRef idx="1">
              <a:scrgbClr r="0" g="0" b="0"/>
            </a:fillRef>
            <a:effectRef idx="2">
              <a:schemeClr val="accent2">
                <a:tint val="50000"/>
                <a:alpha val="90000"/>
                <a:hueOff val="0"/>
                <a:satOff val="0"/>
                <a:lumOff val="0"/>
                <a:alphaOff val="0"/>
              </a:schemeClr>
            </a:effectRef>
            <a:fontRef idx="minor">
              <a:schemeClr val="lt1">
                <a:hueOff val="0"/>
                <a:satOff val="0"/>
                <a:lumOff val="0"/>
                <a:alphaOff val="0"/>
              </a:schemeClr>
            </a:fontRef>
          </p:style>
        </p:sp>
        <p:sp>
          <p:nvSpPr>
            <p:cNvPr id="8" name="Forma libre 7"/>
            <p:cNvSpPr/>
            <p:nvPr/>
          </p:nvSpPr>
          <p:spPr>
            <a:xfrm>
              <a:off x="2032000" y="3230451"/>
              <a:ext cx="8128000" cy="2980266"/>
            </a:xfrm>
            <a:custGeom>
              <a:avLst/>
              <a:gdLst>
                <a:gd name="connsiteX0" fmla="*/ 191745 w 1826140"/>
                <a:gd name="connsiteY0" fmla="*/ 0 h 2980266"/>
                <a:gd name="connsiteX1" fmla="*/ 1634395 w 1826140"/>
                <a:gd name="connsiteY1" fmla="*/ 0 h 2980266"/>
                <a:gd name="connsiteX2" fmla="*/ 1826140 w 1826140"/>
                <a:gd name="connsiteY2" fmla="*/ 191745 h 2980266"/>
                <a:gd name="connsiteX3" fmla="*/ 1826140 w 1826140"/>
                <a:gd name="connsiteY3" fmla="*/ 2980266 h 2980266"/>
                <a:gd name="connsiteX4" fmla="*/ 1826140 w 1826140"/>
                <a:gd name="connsiteY4" fmla="*/ 2980266 h 2980266"/>
                <a:gd name="connsiteX5" fmla="*/ 0 w 1826140"/>
                <a:gd name="connsiteY5" fmla="*/ 2980266 h 2980266"/>
                <a:gd name="connsiteX6" fmla="*/ 0 w 1826140"/>
                <a:gd name="connsiteY6" fmla="*/ 2980266 h 2980266"/>
                <a:gd name="connsiteX7" fmla="*/ 0 w 1826140"/>
                <a:gd name="connsiteY7" fmla="*/ 191745 h 2980266"/>
                <a:gd name="connsiteX8" fmla="*/ 191745 w 18261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140" h="2980266">
                  <a:moveTo>
                    <a:pt x="1634394" y="2980266"/>
                  </a:moveTo>
                  <a:lnTo>
                    <a:pt x="191746" y="2980266"/>
                  </a:lnTo>
                  <a:cubicBezTo>
                    <a:pt x="85848" y="2980266"/>
                    <a:pt x="1" y="2894419"/>
                    <a:pt x="1" y="2788521"/>
                  </a:cubicBezTo>
                  <a:lnTo>
                    <a:pt x="1" y="0"/>
                  </a:lnTo>
                  <a:lnTo>
                    <a:pt x="1" y="0"/>
                  </a:lnTo>
                  <a:lnTo>
                    <a:pt x="1826139" y="0"/>
                  </a:lnTo>
                  <a:lnTo>
                    <a:pt x="1826139" y="0"/>
                  </a:lnTo>
                  <a:lnTo>
                    <a:pt x="1826139" y="2788521"/>
                  </a:lnTo>
                  <a:cubicBezTo>
                    <a:pt x="1826139" y="2894419"/>
                    <a:pt x="1740292" y="2980266"/>
                    <a:pt x="1634394" y="2980266"/>
                  </a:cubicBezTo>
                  <a:close/>
                </a:path>
              </a:pathLst>
            </a:custGeom>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txBody>
            <a:bodyPr spcFirstLastPara="0" vert="horz" wrap="square" lIns="148616" tIns="92456" rIns="148616" bIns="148616" numCol="1" spcCol="1270" anchor="t" anchorCtr="0">
              <a:noAutofit/>
            </a:bodyPr>
            <a:lstStyle/>
            <a:p>
              <a:pPr lvl="0" algn="ctr" defTabSz="577850">
                <a:lnSpc>
                  <a:spcPct val="90000"/>
                </a:lnSpc>
                <a:spcBef>
                  <a:spcPct val="0"/>
                </a:spcBef>
                <a:spcAft>
                  <a:spcPct val="35000"/>
                </a:spcAft>
              </a:pPr>
              <a:r>
                <a:rPr lang="es-ES" sz="6000" b="1" dirty="0"/>
                <a:t>ADMINISTRACIÓN DEL CONOCIMIENTO</a:t>
              </a:r>
              <a:endParaRPr lang="es-ES" sz="6000" b="1" kern="1200" dirty="0"/>
            </a:p>
          </p:txBody>
        </p:sp>
        <p:sp>
          <p:nvSpPr>
            <p:cNvPr id="9" name="Rectángulo redondeado 8"/>
            <p:cNvSpPr/>
            <p:nvPr/>
          </p:nvSpPr>
          <p:spPr>
            <a:xfrm>
              <a:off x="7305681" y="876976"/>
              <a:ext cx="2641823" cy="2149565"/>
            </a:xfrm>
            <a:prstGeom prst="roundRect">
              <a:avLst>
                <a:gd name="adj" fmla="val 10000"/>
              </a:avLst>
            </a:prstGeom>
            <a:blipFill>
              <a:blip r:embed="rId4">
                <a:extLst>
                  <a:ext uri="{28A0092B-C50C-407E-A947-70E740481C1C}">
                    <a14:useLocalDpi xmlns:a14="http://schemas.microsoft.com/office/drawing/2010/main" val="0"/>
                  </a:ext>
                </a:extLst>
              </a:blip>
              <a:srcRect/>
              <a:stretch>
                <a:fillRect l="-41000" r="-41000"/>
              </a:stretch>
            </a:blipFill>
          </p:spPr>
          <p:style>
            <a:lnRef idx="0">
              <a:schemeClr val="lt1">
                <a:hueOff val="0"/>
                <a:satOff val="0"/>
                <a:lumOff val="0"/>
                <a:alphaOff val="0"/>
              </a:schemeClr>
            </a:lnRef>
            <a:fillRef idx="1">
              <a:scrgbClr r="0" g="0" b="0"/>
            </a:fillRef>
            <a:effectRef idx="2">
              <a:schemeClr val="accent2">
                <a:tint val="50000"/>
                <a:alpha val="90000"/>
                <a:hueOff val="23353"/>
                <a:satOff val="-1080"/>
                <a:lumOff val="6628"/>
                <a:alphaOff val="-20000"/>
              </a:schemeClr>
            </a:effectRef>
            <a:fontRef idx="minor">
              <a:schemeClr val="lt1">
                <a:hueOff val="0"/>
                <a:satOff val="0"/>
                <a:lumOff val="0"/>
                <a:alphaOff val="0"/>
              </a:schemeClr>
            </a:fontRef>
          </p:style>
        </p:sp>
        <p:sp>
          <p:nvSpPr>
            <p:cNvPr id="11" name="Rectángulo redondeado 10"/>
            <p:cNvSpPr/>
            <p:nvPr/>
          </p:nvSpPr>
          <p:spPr>
            <a:xfrm>
              <a:off x="4805694" y="851190"/>
              <a:ext cx="2397436" cy="2175350"/>
            </a:xfrm>
            <a:prstGeom prst="roundRect">
              <a:avLst>
                <a:gd name="adj" fmla="val 10000"/>
              </a:avLst>
            </a:prstGeom>
            <a:blipFill>
              <a:blip r:embed="rId5">
                <a:extLst>
                  <a:ext uri="{28A0092B-C50C-407E-A947-70E740481C1C}">
                    <a14:useLocalDpi xmlns:a14="http://schemas.microsoft.com/office/drawing/2010/main" val="0"/>
                  </a:ext>
                </a:extLst>
              </a:blip>
              <a:srcRect/>
              <a:stretch>
                <a:fillRect l="-14000" r="-14000"/>
              </a:stretch>
            </a:blipFill>
          </p:spPr>
          <p:style>
            <a:lnRef idx="0">
              <a:schemeClr val="lt1">
                <a:hueOff val="0"/>
                <a:satOff val="0"/>
                <a:lumOff val="0"/>
                <a:alphaOff val="0"/>
              </a:schemeClr>
            </a:lnRef>
            <a:fillRef idx="1">
              <a:scrgbClr r="0" g="0" b="0"/>
            </a:fillRef>
            <a:effectRef idx="2">
              <a:schemeClr val="accent2">
                <a:tint val="50000"/>
                <a:alpha val="90000"/>
                <a:hueOff val="46706"/>
                <a:satOff val="-2161"/>
                <a:lumOff val="13257"/>
                <a:alphaOff val="-40000"/>
              </a:schemeClr>
            </a:effectRef>
            <a:fontRef idx="minor">
              <a:schemeClr val="lt1">
                <a:hueOff val="0"/>
                <a:satOff val="0"/>
                <a:lumOff val="0"/>
                <a:alphaOff val="0"/>
              </a:schemeClr>
            </a:fontRef>
          </p:style>
        </p:sp>
      </p:grpSp>
      <p:sp>
        <p:nvSpPr>
          <p:cNvPr id="10" name="Marcador de pie de página 3"/>
          <p:cNvSpPr txBox="1">
            <a:spLocks/>
          </p:cNvSpPr>
          <p:nvPr/>
        </p:nvSpPr>
        <p:spPr>
          <a:xfrm>
            <a:off x="5029024" y="6345884"/>
            <a:ext cx="1771021" cy="32537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CAP</a:t>
            </a:r>
            <a:r>
              <a:rPr lang="es-ES" dirty="0" smtClean="0"/>
              <a:t>Í</a:t>
            </a:r>
            <a:r>
              <a:rPr lang="en-US" dirty="0" smtClean="0"/>
              <a:t>TULO 11</a:t>
            </a:r>
            <a:endParaRPr lang="en-US" dirty="0"/>
          </a:p>
        </p:txBody>
      </p:sp>
    </p:spTree>
    <p:extLst>
      <p:ext uri="{BB962C8B-B14F-4D97-AF65-F5344CB8AC3E}">
        <p14:creationId xmlns:p14="http://schemas.microsoft.com/office/powerpoint/2010/main" val="3518445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lfredoeye.files.wordpress.com/2014/09/detective-privado-detective-informatico-infidelidad-6710-mla5101090971_092013-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798" y="2667580"/>
            <a:ext cx="4607980" cy="352160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963848" y="231819"/>
            <a:ext cx="7978642" cy="2910626"/>
          </a:xfrm>
        </p:spPr>
        <p:txBody>
          <a:bodyPr>
            <a:normAutofit/>
          </a:bodyPr>
          <a:lstStyle/>
          <a:p>
            <a:r>
              <a:rPr lang="es-ES" sz="7200" b="1" i="1" dirty="0">
                <a:solidFill>
                  <a:srgbClr val="FF0000"/>
                </a:solidFill>
              </a:rPr>
              <a:t>TÉCNICAS INTELIGENTES</a:t>
            </a:r>
            <a:r>
              <a:rPr lang="es-ES" dirty="0"/>
              <a:t/>
            </a:r>
            <a:br>
              <a:rPr lang="es-ES" dirty="0"/>
            </a:br>
            <a:endParaRPr lang="es-BO" dirty="0"/>
          </a:p>
        </p:txBody>
      </p:sp>
    </p:spTree>
    <p:extLst>
      <p:ext uri="{BB962C8B-B14F-4D97-AF65-F5344CB8AC3E}">
        <p14:creationId xmlns:p14="http://schemas.microsoft.com/office/powerpoint/2010/main" val="5395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dirty="0" smtClean="0"/>
              <a:t>INTELIGENCIA ARTIFICIAL ,BASE DE DATOS y  SISTEMAS EXPERTOS</a:t>
            </a:r>
            <a:endParaRPr lang="es-ES" b="1" dirty="0"/>
          </a:p>
        </p:txBody>
      </p:sp>
      <p:pic>
        <p:nvPicPr>
          <p:cNvPr id="2052" name="Picture 4" descr="http://www.innovaticias.com/userfiles/extra/ZOQC_InteligenciaArtifi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672" y="1508118"/>
            <a:ext cx="2015010" cy="19200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serscontent2.emaze.com/images/a1f64533-e000-4238-a41e-de3aba156d37/9b6d818532e0ca3e2d7f7331ffa9ef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72" y="5053109"/>
            <a:ext cx="2303933" cy="16284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riminalistica.mp.gob.ve/wp-content/uploads/2015/03/IMG_94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672" y="3325439"/>
            <a:ext cx="2591694" cy="1727670"/>
          </a:xfrm>
          <a:prstGeom prst="rect">
            <a:avLst/>
          </a:prstGeom>
          <a:noFill/>
          <a:extLst>
            <a:ext uri="{909E8E84-426E-40DD-AFC4-6F175D3DCCD1}">
              <a14:hiddenFill xmlns:a14="http://schemas.microsoft.com/office/drawing/2010/main">
                <a:solidFill>
                  <a:srgbClr val="FFFFFF"/>
                </a:solidFill>
              </a14:hiddenFill>
            </a:ext>
          </a:extLst>
        </p:spPr>
      </p:pic>
      <p:sp>
        <p:nvSpPr>
          <p:cNvPr id="6" name="2 Marcador de contenido"/>
          <p:cNvSpPr>
            <a:spLocks noGrp="1"/>
          </p:cNvSpPr>
          <p:nvPr>
            <p:ph idx="1"/>
          </p:nvPr>
        </p:nvSpPr>
        <p:spPr>
          <a:xfrm>
            <a:off x="4428186" y="1984144"/>
            <a:ext cx="5952186" cy="3721197"/>
          </a:xfrm>
        </p:spPr>
        <p:txBody>
          <a:bodyPr>
            <a:normAutofit fontScale="92500"/>
          </a:bodyPr>
          <a:lstStyle/>
          <a:p>
            <a:pPr marL="0" indent="0">
              <a:buNone/>
            </a:pPr>
            <a:r>
              <a:rPr lang="es-ES" dirty="0"/>
              <a:t>La </a:t>
            </a:r>
            <a:r>
              <a:rPr lang="es-ES" b="1" dirty="0"/>
              <a:t>inteligencia artificial</a:t>
            </a:r>
            <a:r>
              <a:rPr lang="es-ES" dirty="0"/>
              <a:t> y la </a:t>
            </a:r>
            <a:r>
              <a:rPr lang="es-ES" b="1" dirty="0"/>
              <a:t>tecnología de bases de dato</a:t>
            </a:r>
            <a:r>
              <a:rPr lang="es-ES" dirty="0"/>
              <a:t>s proveen varias </a:t>
            </a:r>
            <a:r>
              <a:rPr lang="es-ES" b="1" dirty="0"/>
              <a:t>técnicas inteligentes</a:t>
            </a:r>
            <a:r>
              <a:rPr lang="es-ES" dirty="0"/>
              <a:t> que las organizaciones pueden usar para capturar conocimiento tanto individual como colectivo, además de extender su base de </a:t>
            </a:r>
            <a:r>
              <a:rPr lang="es-ES" dirty="0" smtClean="0"/>
              <a:t>conocimiento</a:t>
            </a:r>
          </a:p>
          <a:p>
            <a:pPr marL="0" indent="0">
              <a:buNone/>
            </a:pPr>
            <a:endParaRPr lang="es-ES" dirty="0" smtClean="0"/>
          </a:p>
          <a:p>
            <a:pPr marL="0" indent="0">
              <a:buNone/>
            </a:pPr>
            <a:r>
              <a:rPr lang="es-ES" dirty="0"/>
              <a:t>Los </a:t>
            </a:r>
            <a:r>
              <a:rPr lang="es-ES" b="1" dirty="0"/>
              <a:t>sistemas expertos</a:t>
            </a:r>
            <a:r>
              <a:rPr lang="es-ES" dirty="0"/>
              <a:t>, el razonamiento con </a:t>
            </a:r>
            <a:r>
              <a:rPr lang="es-ES" b="1" dirty="0"/>
              <a:t>base en los casos</a:t>
            </a:r>
            <a:r>
              <a:rPr lang="es-ES" dirty="0"/>
              <a:t> y la </a:t>
            </a:r>
            <a:r>
              <a:rPr lang="es-ES" b="1" dirty="0"/>
              <a:t>lógica difusa</a:t>
            </a:r>
            <a:r>
              <a:rPr lang="es-ES" dirty="0"/>
              <a:t> se utilizan para capturar el </a:t>
            </a:r>
            <a:r>
              <a:rPr lang="es-ES" b="1" dirty="0"/>
              <a:t>conocimiento tácito</a:t>
            </a:r>
            <a:endParaRPr lang="es-ES" dirty="0"/>
          </a:p>
        </p:txBody>
      </p:sp>
    </p:spTree>
    <p:extLst>
      <p:ext uri="{BB962C8B-B14F-4D97-AF65-F5344CB8AC3E}">
        <p14:creationId xmlns:p14="http://schemas.microsoft.com/office/powerpoint/2010/main" val="40446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81200" y="511729"/>
            <a:ext cx="8229600" cy="5614441"/>
          </a:xfrm>
        </p:spPr>
        <p:txBody>
          <a:bodyPr>
            <a:normAutofit/>
          </a:bodyPr>
          <a:lstStyle/>
          <a:p>
            <a:pPr marL="0" indent="0">
              <a:buNone/>
            </a:pPr>
            <a:r>
              <a:rPr lang="es-ES" dirty="0"/>
              <a:t>Las </a:t>
            </a:r>
            <a:r>
              <a:rPr lang="es-ES" b="1" dirty="0"/>
              <a:t>redes neurales</a:t>
            </a:r>
            <a:r>
              <a:rPr lang="es-ES" dirty="0"/>
              <a:t> y la </a:t>
            </a:r>
            <a:r>
              <a:rPr lang="es-ES" b="1" dirty="0"/>
              <a:t>minería de datos</a:t>
            </a:r>
            <a:r>
              <a:rPr lang="es-ES" dirty="0"/>
              <a:t> se utilizan para el </a:t>
            </a:r>
            <a:r>
              <a:rPr lang="es-ES" b="1" dirty="0"/>
              <a:t>descubrimiento del conocimiento</a:t>
            </a:r>
            <a:r>
              <a:rPr lang="es-ES" dirty="0"/>
              <a:t>. Pueden descubrir patrones, categorías y comportamientos subyacentes en grandes conjuntos de datos que los gerentes no pueden descubrir por su cuenta, o tan sólo por medio de la experiencia. </a:t>
            </a:r>
          </a:p>
          <a:p>
            <a:pPr marL="0" indent="0">
              <a:buNone/>
            </a:pPr>
            <a:r>
              <a:rPr lang="es-ES" b="1" dirty="0"/>
              <a:t>Los algoritmos genéticos</a:t>
            </a:r>
            <a:r>
              <a:rPr lang="es-ES" dirty="0"/>
              <a:t> se utilizan para generar soluciones a los problemas que son demasiado grandes y complejos como para que los seres humanos los analicen por su cuenta. Los agentes inteligentes pueden automatizar las tareas de rutina para ayudar a las firmas a buscar y filtrar información que se utilice en el comercio electrónico, la administración de la cadena de suministro y otras actividades.</a:t>
            </a:r>
          </a:p>
          <a:p>
            <a:pPr marL="0" indent="0">
              <a:buNone/>
            </a:pPr>
            <a:endParaRPr lang="es-ES" dirty="0"/>
          </a:p>
        </p:txBody>
      </p:sp>
    </p:spTree>
    <p:extLst>
      <p:ext uri="{BB962C8B-B14F-4D97-AF65-F5344CB8AC3E}">
        <p14:creationId xmlns:p14="http://schemas.microsoft.com/office/powerpoint/2010/main" val="5983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64422" y="417360"/>
            <a:ext cx="8233795" cy="3777136"/>
          </a:xfrm>
        </p:spPr>
        <p:txBody>
          <a:bodyPr>
            <a:normAutofit/>
          </a:bodyPr>
          <a:lstStyle/>
          <a:p>
            <a:pPr marL="0" indent="0">
              <a:buNone/>
            </a:pPr>
            <a:r>
              <a:rPr lang="es-ES" dirty="0"/>
              <a:t>Las otras técnicas inteligentes que describiremos en esta sección se basan en la tecnología de </a:t>
            </a:r>
            <a:r>
              <a:rPr lang="es-ES" b="1" dirty="0"/>
              <a:t>inteligencia artificial (AI)</a:t>
            </a:r>
            <a:r>
              <a:rPr lang="es-ES" dirty="0"/>
              <a:t>, la cual consiste en sistemas basados en </a:t>
            </a:r>
            <a:r>
              <a:rPr lang="es-ES" dirty="0" smtClean="0"/>
              <a:t>computadora </a:t>
            </a:r>
            <a:r>
              <a:rPr lang="es-ES" dirty="0"/>
              <a:t>(tanto en hardware como en software) que tratan de emular el comportamiento humano. Dichos sistemas podrían aprender lenguajes, realizar tareas físicas, usar un aparato perceptivo y emular tanto la experiencia humana como la toma de decisiones</a:t>
            </a:r>
            <a:r>
              <a:rPr lang="es-ES" dirty="0" smtClean="0"/>
              <a:t>.</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114" y="3749880"/>
            <a:ext cx="7891711" cy="30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11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76319" y="1039927"/>
            <a:ext cx="8229600" cy="1143000"/>
          </a:xfrm>
        </p:spPr>
        <p:txBody>
          <a:bodyPr>
            <a:normAutofit fontScale="90000"/>
          </a:bodyPr>
          <a:lstStyle/>
          <a:p>
            <a:r>
              <a:rPr lang="es-ES" dirty="0"/>
              <a:t>CAPTURA DEL CONOCIMIENTO:</a:t>
            </a:r>
            <a:br>
              <a:rPr lang="es-ES" dirty="0"/>
            </a:br>
            <a:r>
              <a:rPr lang="es-ES" dirty="0"/>
              <a:t>SISTEMAS EXPERTOS</a:t>
            </a:r>
            <a:br>
              <a:rPr lang="es-ES" dirty="0"/>
            </a:br>
            <a:endParaRPr lang="es-ES" dirty="0"/>
          </a:p>
        </p:txBody>
      </p:sp>
      <p:sp>
        <p:nvSpPr>
          <p:cNvPr id="3" name="2 Marcador de contenido"/>
          <p:cNvSpPr>
            <a:spLocks noGrp="1"/>
          </p:cNvSpPr>
          <p:nvPr>
            <p:ph idx="1"/>
          </p:nvPr>
        </p:nvSpPr>
        <p:spPr/>
        <p:txBody>
          <a:bodyPr>
            <a:normAutofit/>
          </a:bodyPr>
          <a:lstStyle/>
          <a:p>
            <a:pPr marL="0" indent="0">
              <a:buNone/>
            </a:pPr>
            <a:r>
              <a:rPr lang="es-ES" dirty="0"/>
              <a:t>Los </a:t>
            </a:r>
            <a:r>
              <a:rPr lang="es-ES" b="1" dirty="0"/>
              <a:t>sistemas expertos </a:t>
            </a:r>
            <a:r>
              <a:rPr lang="es-ES" dirty="0"/>
              <a:t>son una técnica inteligente para capturar el conocimiento tácito en un dominio muy específico y limitado de la pericia humana. Estos sistemas capturan  el conocimiento de los empleados calificados en forma de un conjunto de reglas en un sistema de software que pueden usar los demás empleados en la organización. Este conjunto de reglas en el sistema experto se agrega a la memoria, o aprendizaje almacenado.</a:t>
            </a:r>
          </a:p>
          <a:p>
            <a:pPr marL="0" indent="0">
              <a:buNone/>
            </a:pPr>
            <a:endParaRPr lang="es-ES" dirty="0"/>
          </a:p>
        </p:txBody>
      </p:sp>
    </p:spTree>
    <p:extLst>
      <p:ext uri="{BB962C8B-B14F-4D97-AF65-F5344CB8AC3E}">
        <p14:creationId xmlns:p14="http://schemas.microsoft.com/office/powerpoint/2010/main" val="20079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81200" y="459305"/>
            <a:ext cx="8229600" cy="5849217"/>
          </a:xfrm>
        </p:spPr>
        <p:txBody>
          <a:bodyPr>
            <a:normAutofit/>
          </a:bodyPr>
          <a:lstStyle/>
          <a:p>
            <a:r>
              <a:rPr lang="es-ES" dirty="0"/>
              <a:t>Los sistemas expertos carecen de la amplitud de conocimiento y la comprensión de los principios fundamentales de un experto humano. Por lo general realizan tareas muy limitadas que pueden realizar los profesionales en unos cuantos minutos u horas, como diagnosticar una máquina defectuosa o determinar si se va a otorgar o no el crédito para un préstamo. Los problemas que no pueden resolver los expertos humanos en el mismo periodo corto de tiempo son demasiado difíciles para un sistema experto. Sin embargo, al capturar la pericia humana en áreas limitadas, los sistemas expertos pueden proveer  beneficios, con lo cual ayudan a las organizaciones a tomar decisiones de alta calidad con menos personas</a:t>
            </a:r>
          </a:p>
        </p:txBody>
      </p:sp>
    </p:spTree>
    <p:extLst>
      <p:ext uri="{BB962C8B-B14F-4D97-AF65-F5344CB8AC3E}">
        <p14:creationId xmlns:p14="http://schemas.microsoft.com/office/powerpoint/2010/main" val="9413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Cómo funcionan los sistemas expertos</a:t>
            </a:r>
            <a:br>
              <a:rPr lang="es-ES" dirty="0"/>
            </a:br>
            <a:endParaRPr lang="es-ES" dirty="0"/>
          </a:p>
        </p:txBody>
      </p:sp>
      <p:sp>
        <p:nvSpPr>
          <p:cNvPr id="3" name="2 Marcador de contenido"/>
          <p:cNvSpPr>
            <a:spLocks noGrp="1"/>
          </p:cNvSpPr>
          <p:nvPr>
            <p:ph idx="1"/>
          </p:nvPr>
        </p:nvSpPr>
        <p:spPr/>
        <p:txBody>
          <a:bodyPr>
            <a:normAutofit/>
          </a:bodyPr>
          <a:lstStyle/>
          <a:p>
            <a:r>
              <a:rPr lang="es-ES" dirty="0"/>
              <a:t>El conocimiento humano se debe modelar o representar de manera que se pueda procesar por medio de una computadora. Los sistemas expertos modelan el conocimiento humano como un conjunto de reglas que, en forma colectiva, se conocen como </a:t>
            </a:r>
            <a:r>
              <a:rPr lang="es-ES" b="1" dirty="0"/>
              <a:t>base del conocimiento</a:t>
            </a:r>
            <a:r>
              <a:rPr lang="es-ES" dirty="0"/>
              <a:t>. Los sistemas expertos tienen desde 200 hasta varios miles de estas reglas, dependiendo de la complejidad del problema. Las cuales están mucho más interconectadas y anidadas que en un programa de software tradicional (vea la figura 11-6).</a:t>
            </a:r>
          </a:p>
          <a:p>
            <a:endParaRPr lang="es-ES" dirty="0"/>
          </a:p>
        </p:txBody>
      </p:sp>
    </p:spTree>
    <p:extLst>
      <p:ext uri="{BB962C8B-B14F-4D97-AF65-F5344CB8AC3E}">
        <p14:creationId xmlns:p14="http://schemas.microsoft.com/office/powerpoint/2010/main" val="389851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a:stretch>
            <a:fillRect/>
          </a:stretch>
        </p:blipFill>
        <p:spPr>
          <a:xfrm>
            <a:off x="1981252" y="216218"/>
            <a:ext cx="7956906" cy="6016803"/>
          </a:xfrm>
          <a:prstGeom prst="rect">
            <a:avLst/>
          </a:prstGeom>
        </p:spPr>
      </p:pic>
    </p:spTree>
    <p:extLst>
      <p:ext uri="{BB962C8B-B14F-4D97-AF65-F5344CB8AC3E}">
        <p14:creationId xmlns:p14="http://schemas.microsoft.com/office/powerpoint/2010/main" val="25371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052506" y="562063"/>
            <a:ext cx="8158294" cy="2684476"/>
          </a:xfrm>
        </p:spPr>
        <p:txBody>
          <a:bodyPr>
            <a:normAutofit/>
          </a:bodyPr>
          <a:lstStyle/>
          <a:p>
            <a:r>
              <a:rPr lang="es-ES" dirty="0"/>
              <a:t>La estrategia que se utiliza para buscar a través de la base del conocimiento se conoce como </a:t>
            </a:r>
            <a:r>
              <a:rPr lang="es-ES" b="1" dirty="0"/>
              <a:t>motor de inferencia</a:t>
            </a:r>
            <a:r>
              <a:rPr lang="es-ES" dirty="0"/>
              <a:t>. Por lo general se utilizan dos estrategias: encadenamiento hacia delante y encadenamiento hacia atrás (vea la figura 11-7).</a:t>
            </a:r>
          </a:p>
          <a:p>
            <a:endParaRPr lang="es-ES" dirty="0"/>
          </a:p>
        </p:txBody>
      </p:sp>
      <p:pic>
        <p:nvPicPr>
          <p:cNvPr id="4" name="3 Imagen"/>
          <p:cNvPicPr/>
          <p:nvPr/>
        </p:nvPicPr>
        <p:blipFill>
          <a:blip r:embed="rId2"/>
          <a:stretch>
            <a:fillRect/>
          </a:stretch>
        </p:blipFill>
        <p:spPr>
          <a:xfrm>
            <a:off x="2232922" y="2973091"/>
            <a:ext cx="7646513" cy="3536767"/>
          </a:xfrm>
          <a:prstGeom prst="rect">
            <a:avLst/>
          </a:prstGeom>
        </p:spPr>
      </p:pic>
    </p:spTree>
    <p:extLst>
      <p:ext uri="{BB962C8B-B14F-4D97-AF65-F5344CB8AC3E}">
        <p14:creationId xmlns:p14="http://schemas.microsoft.com/office/powerpoint/2010/main" val="147599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05699" y="501140"/>
            <a:ext cx="8229600" cy="1143000"/>
          </a:xfrm>
        </p:spPr>
        <p:txBody>
          <a:bodyPr>
            <a:normAutofit fontScale="90000"/>
          </a:bodyPr>
          <a:lstStyle/>
          <a:p>
            <a:r>
              <a:rPr lang="es-ES" b="1" dirty="0"/>
              <a:t>Ejemplos de sistemas expertos exitosos</a:t>
            </a:r>
            <a:r>
              <a:rPr lang="es-ES" dirty="0"/>
              <a:t/>
            </a:r>
            <a:br>
              <a:rPr lang="es-ES" dirty="0"/>
            </a:br>
            <a:endParaRPr lang="es-ES" dirty="0"/>
          </a:p>
        </p:txBody>
      </p:sp>
      <p:sp>
        <p:nvSpPr>
          <p:cNvPr id="3" name="2 Marcador de contenido"/>
          <p:cNvSpPr>
            <a:spLocks noGrp="1"/>
          </p:cNvSpPr>
          <p:nvPr>
            <p:ph idx="1"/>
          </p:nvPr>
        </p:nvSpPr>
        <p:spPr>
          <a:xfrm>
            <a:off x="1981200" y="1600207"/>
            <a:ext cx="8229600" cy="4708315"/>
          </a:xfrm>
        </p:spPr>
        <p:txBody>
          <a:bodyPr>
            <a:normAutofit fontScale="70000" lnSpcReduction="20000"/>
          </a:bodyPr>
          <a:lstStyle/>
          <a:p>
            <a:r>
              <a:rPr lang="es-ES" dirty="0"/>
              <a:t>Los sistemas expertos ofrecen a las empresas una variedad de beneficios, como decisiones mejoradas, menos errores y costos, menos tiempo de capacitación y mayores niveles de calidad y servicio. Con-</a:t>
            </a:r>
            <a:r>
              <a:rPr lang="es-ES" dirty="0" err="1"/>
              <a:t>Way</a:t>
            </a:r>
            <a:r>
              <a:rPr lang="es-ES" dirty="0"/>
              <a:t> </a:t>
            </a:r>
            <a:r>
              <a:rPr lang="es-ES" dirty="0" err="1"/>
              <a:t>Transportation</a:t>
            </a:r>
            <a:r>
              <a:rPr lang="es-ES" dirty="0"/>
              <a:t> creó un sistema experto conocido como Line-</a:t>
            </a:r>
            <a:r>
              <a:rPr lang="es-ES" dirty="0" err="1"/>
              <a:t>haul</a:t>
            </a:r>
            <a:r>
              <a:rPr lang="es-ES" dirty="0"/>
              <a:t> para  automatizar y optimizar la planificación de rutas de envío de un día a otro para su negocio de fletes a nivel nacional. El sistema experto </a:t>
            </a:r>
            <a:r>
              <a:rPr lang="es-ES" dirty="0" smtClean="0"/>
              <a:t>captura las </a:t>
            </a:r>
            <a:r>
              <a:rPr lang="es-ES" dirty="0"/>
              <a:t>reglas de negocios que siguen los despachadores al asignar conductores, camiones y remolques para transportar 50 000 envíos de carga pesada cada noche a través de 25 estados y de Canadá, y al momento de trazar sus rutas. Line-</a:t>
            </a:r>
            <a:r>
              <a:rPr lang="es-ES" dirty="0" err="1"/>
              <a:t>haul</a:t>
            </a:r>
            <a:r>
              <a:rPr lang="es-ES" dirty="0"/>
              <a:t> se ejecuta en una  plataforma de computadora de </a:t>
            </a:r>
            <a:r>
              <a:rPr lang="es-ES" dirty="0" err="1"/>
              <a:t>Sun</a:t>
            </a:r>
            <a:r>
              <a:rPr lang="es-ES" dirty="0"/>
              <a:t> y utiliza los datos sobre las solicitudes de envío diarias de los clientes, los conductores y camiones disponibles, el espacio en el remolque y el peso almacenado en una base de datos Oracle. El sistema experto utiliza miles de reglas y </a:t>
            </a:r>
            <a:r>
              <a:rPr lang="es-ES" b="1" dirty="0"/>
              <a:t>100 000 líneas de código</a:t>
            </a:r>
            <a:r>
              <a:rPr lang="es-ES" dirty="0"/>
              <a:t> de programa escritas en C++ para calcular las cifras y crear planes de rutas óptimas para el 95 por ciento de los envíos de fletes diarios. Los despachadores de Con-</a:t>
            </a:r>
            <a:r>
              <a:rPr lang="es-ES" dirty="0" err="1"/>
              <a:t>Way</a:t>
            </a:r>
            <a:r>
              <a:rPr lang="es-ES" dirty="0"/>
              <a:t> ajustan el plan de rutas que proporciona el sistema experto y retransmiten las especificaciones finales de las rutas al personal de campo responsable de empacar los remolques para sus viajes nocturnos. Con-</a:t>
            </a:r>
            <a:r>
              <a:rPr lang="es-ES" dirty="0" err="1"/>
              <a:t>Way</a:t>
            </a:r>
            <a:r>
              <a:rPr lang="es-ES" dirty="0"/>
              <a:t> recuperó su inversión de $3 millones en el sistema en un plazo de menos de dos años al reducir el número de conductores, empacar más carga por remolque y reducir el daño por tener que volver a manipular la carga. </a:t>
            </a:r>
          </a:p>
        </p:txBody>
      </p:sp>
    </p:spTree>
    <p:extLst>
      <p:ext uri="{BB962C8B-B14F-4D97-AF65-F5344CB8AC3E}">
        <p14:creationId xmlns:p14="http://schemas.microsoft.com/office/powerpoint/2010/main" val="20855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1350" y="752646"/>
            <a:ext cx="9142357" cy="1275008"/>
          </a:xfrm>
        </p:spPr>
        <p:txBody>
          <a:bodyPr>
            <a:noAutofit/>
          </a:bodyPr>
          <a:lstStyle/>
          <a:p>
            <a:r>
              <a:rPr lang="es-ES" b="1" dirty="0" smtClean="0">
                <a:latin typeface="Arial" panose="020B0604020202020204" pitchFamily="34" charset="0"/>
                <a:cs typeface="Arial" panose="020B0604020202020204" pitchFamily="34" charset="0"/>
              </a:rPr>
              <a:t>11.3 SISTEMAS </a:t>
            </a:r>
            <a:r>
              <a:rPr lang="es-ES" b="1" dirty="0">
                <a:latin typeface="Arial" panose="020B0604020202020204" pitchFamily="34" charset="0"/>
                <a:cs typeface="Arial" panose="020B0604020202020204" pitchFamily="34" charset="0"/>
              </a:rPr>
              <a:t>DE TRABAJO DEL CONOCIMIENTO</a:t>
            </a:r>
          </a:p>
        </p:txBody>
      </p:sp>
      <p:sp>
        <p:nvSpPr>
          <p:cNvPr id="3" name="Marcador de contenido 2"/>
          <p:cNvSpPr>
            <a:spLocks noGrp="1"/>
          </p:cNvSpPr>
          <p:nvPr>
            <p:ph idx="1"/>
          </p:nvPr>
        </p:nvSpPr>
        <p:spPr>
          <a:xfrm>
            <a:off x="1889327" y="2137893"/>
            <a:ext cx="6579461" cy="2518588"/>
          </a:xfrm>
        </p:spPr>
        <p:txBody>
          <a:bodyPr>
            <a:normAutofit/>
          </a:bodyPr>
          <a:lstStyle/>
          <a:p>
            <a:pPr marL="0" indent="0">
              <a:buNone/>
            </a:pPr>
            <a:r>
              <a:rPr lang="es-ES" dirty="0" smtClean="0"/>
              <a:t>Las </a:t>
            </a:r>
            <a:r>
              <a:rPr lang="es-ES" dirty="0"/>
              <a:t>firmas </a:t>
            </a:r>
            <a:r>
              <a:rPr lang="es-ES" dirty="0" smtClean="0"/>
              <a:t>tienen </a:t>
            </a:r>
            <a:r>
              <a:rPr lang="es-ES" dirty="0"/>
              <a:t>sistemas </a:t>
            </a:r>
            <a:r>
              <a:rPr lang="es-ES" dirty="0" smtClean="0"/>
              <a:t>especializados para </a:t>
            </a:r>
            <a:r>
              <a:rPr lang="es-ES" dirty="0"/>
              <a:t>que los trabajadores del conocimiento les ayuden a crear nuevo </a:t>
            </a:r>
            <a:r>
              <a:rPr lang="es-ES" dirty="0" smtClean="0"/>
              <a:t>conocimiento, y </a:t>
            </a:r>
            <a:r>
              <a:rPr lang="es-ES" dirty="0"/>
              <a:t>para asegurar que éste se integre en la empresa de manera </a:t>
            </a:r>
            <a:r>
              <a:rPr lang="es-ES" dirty="0" smtClean="0"/>
              <a:t>apropiada.</a:t>
            </a:r>
          </a:p>
        </p:txBody>
      </p:sp>
      <p:sp>
        <p:nvSpPr>
          <p:cNvPr id="5" name="Título 1"/>
          <p:cNvSpPr txBox="1">
            <a:spLocks/>
          </p:cNvSpPr>
          <p:nvPr/>
        </p:nvSpPr>
        <p:spPr>
          <a:xfrm>
            <a:off x="1360282" y="4656481"/>
            <a:ext cx="9981385" cy="1287888"/>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000" kern="1200">
                <a:solidFill>
                  <a:schemeClr val="tx1"/>
                </a:solidFill>
                <a:latin typeface="+mj-lt"/>
                <a:ea typeface="+mj-ea"/>
                <a:cs typeface="+mj-cs"/>
              </a:defRPr>
            </a:lvl1pPr>
          </a:lstStyle>
          <a:p>
            <a:r>
              <a:rPr lang="es-ES" b="1" dirty="0" smtClean="0">
                <a:latin typeface="Arial" panose="020B0604020202020204" pitchFamily="34" charset="0"/>
                <a:cs typeface="Arial" panose="020B0604020202020204" pitchFamily="34" charset="0"/>
              </a:rPr>
              <a:t>TRABAJADORES DEL CONOCIMIENTO</a:t>
            </a:r>
            <a:br>
              <a:rPr lang="es-ES" b="1" dirty="0" smtClean="0">
                <a:latin typeface="Arial" panose="020B0604020202020204" pitchFamily="34" charset="0"/>
                <a:cs typeface="Arial" panose="020B0604020202020204" pitchFamily="34" charset="0"/>
              </a:rPr>
            </a:br>
            <a:r>
              <a:rPr lang="es-ES" b="1" dirty="0" smtClean="0">
                <a:latin typeface="Arial" panose="020B0604020202020204" pitchFamily="34" charset="0"/>
                <a:cs typeface="Arial" panose="020B0604020202020204" pitchFamily="34" charset="0"/>
              </a:rPr>
              <a:t>Y TRABAJO DEL CONOCIMIENTO</a:t>
            </a:r>
            <a:endParaRPr lang="es-ES" b="1"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558" y="1617371"/>
            <a:ext cx="3039109" cy="3039109"/>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16036">
            <a:off x="715970" y="3265565"/>
            <a:ext cx="1288622" cy="1288622"/>
          </a:xfrm>
          <a:prstGeom prst="rect">
            <a:avLst/>
          </a:prstGeom>
        </p:spPr>
      </p:pic>
    </p:spTree>
    <p:extLst>
      <p:ext uri="{BB962C8B-B14F-4D97-AF65-F5344CB8AC3E}">
        <p14:creationId xmlns:p14="http://schemas.microsoft.com/office/powerpoint/2010/main" val="169370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3639" y="559863"/>
            <a:ext cx="9797495" cy="1143000"/>
          </a:xfrm>
        </p:spPr>
        <p:txBody>
          <a:bodyPr>
            <a:normAutofit fontScale="90000"/>
          </a:bodyPr>
          <a:lstStyle/>
          <a:p>
            <a:r>
              <a:rPr lang="es-ES" dirty="0"/>
              <a:t>INTELIGENCIA ORGANIZACIONAL:</a:t>
            </a:r>
            <a:br>
              <a:rPr lang="es-ES" dirty="0"/>
            </a:br>
            <a:r>
              <a:rPr lang="es-ES" dirty="0"/>
              <a:t>RAZONAMIENTO CON BASE EN EL </a:t>
            </a:r>
            <a:r>
              <a:rPr lang="es-ES" dirty="0" smtClean="0"/>
              <a:t>CASO</a:t>
            </a:r>
            <a:endParaRPr lang="es-ES" dirty="0"/>
          </a:p>
        </p:txBody>
      </p:sp>
      <p:sp>
        <p:nvSpPr>
          <p:cNvPr id="3" name="2 Marcador de contenido"/>
          <p:cNvSpPr>
            <a:spLocks noGrp="1"/>
          </p:cNvSpPr>
          <p:nvPr>
            <p:ph idx="1"/>
          </p:nvPr>
        </p:nvSpPr>
        <p:spPr>
          <a:xfrm>
            <a:off x="1697864" y="2141296"/>
            <a:ext cx="8300906" cy="4716704"/>
          </a:xfrm>
        </p:spPr>
        <p:txBody>
          <a:bodyPr>
            <a:normAutofit fontScale="85000" lnSpcReduction="20000"/>
          </a:bodyPr>
          <a:lstStyle/>
          <a:p>
            <a:r>
              <a:rPr lang="es-ES" dirty="0"/>
              <a:t>En primera instancia, los sistemas expertos capturan el conocimiento tácito de los expertos individuales, pero las organizaciones también tienen un conocimiento y pericia colectivos que han acumulado a través de los años. Este conocimiento organizacional se puede capturar y almacenar mediante el razonamiento con base en el  caso. En el </a:t>
            </a:r>
            <a:r>
              <a:rPr lang="es-ES" b="1" dirty="0"/>
              <a:t>razonamiento con base en el caso (CBR)</a:t>
            </a:r>
            <a:r>
              <a:rPr lang="es-ES" dirty="0"/>
              <a:t>, las descripciones de las experiencias pasadas de los especialistas humanos, que se representan como casos, se almacenan en una base de datos para recuperarlas después, cuando el usuario se</a:t>
            </a:r>
            <a:br>
              <a:rPr lang="es-ES" dirty="0"/>
            </a:br>
            <a:r>
              <a:rPr lang="es-ES" dirty="0"/>
              <a:t>encuentre con un nuevo caso que tenga parámetros similares. El sistema busca los casos almacenados con características de problemas similares al nuevo, encuentra el que más se ajuste y aplica las soluciones del caso antiguo al nuevo. Las soluciones exitosas se añaden al nuevo caso y todo esto se almacena junto con los otros casos en la base del conocimiento. Las soluciones no exitosas también se adjuntan a la base de</a:t>
            </a:r>
            <a:br>
              <a:rPr lang="es-ES" dirty="0"/>
            </a:br>
            <a:r>
              <a:rPr lang="es-ES" dirty="0"/>
              <a:t>datos de casos junto con las explicaciones de por qué no funcionaron esas soluciones (vea la figura 11-8).</a:t>
            </a:r>
          </a:p>
          <a:p>
            <a:endParaRPr lang="es-ES" dirty="0"/>
          </a:p>
        </p:txBody>
      </p:sp>
    </p:spTree>
    <p:extLst>
      <p:ext uri="{BB962C8B-B14F-4D97-AF65-F5344CB8AC3E}">
        <p14:creationId xmlns:p14="http://schemas.microsoft.com/office/powerpoint/2010/main" val="319944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a:stretch>
            <a:fillRect/>
          </a:stretch>
        </p:blipFill>
        <p:spPr>
          <a:xfrm>
            <a:off x="1872195" y="261028"/>
            <a:ext cx="3980525" cy="5812601"/>
          </a:xfrm>
          <a:prstGeom prst="rect">
            <a:avLst/>
          </a:prstGeom>
        </p:spPr>
      </p:pic>
      <p:sp>
        <p:nvSpPr>
          <p:cNvPr id="5" name="2 Marcador de contenido"/>
          <p:cNvSpPr>
            <a:spLocks noGrp="1"/>
          </p:cNvSpPr>
          <p:nvPr>
            <p:ph idx="1"/>
          </p:nvPr>
        </p:nvSpPr>
        <p:spPr>
          <a:xfrm>
            <a:off x="5651383" y="503339"/>
            <a:ext cx="4639112" cy="5939406"/>
          </a:xfrm>
        </p:spPr>
        <p:txBody>
          <a:bodyPr>
            <a:normAutofit fontScale="92500" lnSpcReduction="20000"/>
          </a:bodyPr>
          <a:lstStyle/>
          <a:p>
            <a:r>
              <a:rPr lang="es-ES" dirty="0"/>
              <a:t>La función de los sistemas expertos es aplicar un conjunto de reglas IF-THEN-ELSE que se extraen de los expertos humanos. En cambio, el razonamiento con base en el caso representa el conocimiento como una serie de casos; los usuarios expanden y refinan esta base del  conocimiento en forma continua. Podemos ver el razonamiento con base en el caso en los sistemas de diagnóstico en las áreas de medicina o de soporte al cliente, en donde los usuarios pueden recuperar los casos anteriores cuyas características son similares al nuevo caso. El sistema sugiere una solución o diagnóstico que se haya obtenido de la base de datos y que mejor se ajuste al nuevo caso.</a:t>
            </a:r>
          </a:p>
          <a:p>
            <a:endParaRPr lang="es-ES" dirty="0"/>
          </a:p>
        </p:txBody>
      </p:sp>
    </p:spTree>
    <p:extLst>
      <p:ext uri="{BB962C8B-B14F-4D97-AF65-F5344CB8AC3E}">
        <p14:creationId xmlns:p14="http://schemas.microsoft.com/office/powerpoint/2010/main" val="235819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SISTEMAS DE LÓGICA DIFUSA</a:t>
            </a:r>
            <a:br>
              <a:rPr lang="es-ES" dirty="0"/>
            </a:br>
            <a:endParaRPr lang="es-ES" dirty="0"/>
          </a:p>
        </p:txBody>
      </p:sp>
      <p:sp>
        <p:nvSpPr>
          <p:cNvPr id="3" name="2 Marcador de contenido"/>
          <p:cNvSpPr>
            <a:spLocks noGrp="1"/>
          </p:cNvSpPr>
          <p:nvPr>
            <p:ph idx="1"/>
          </p:nvPr>
        </p:nvSpPr>
        <p:spPr/>
        <p:txBody>
          <a:bodyPr>
            <a:normAutofit/>
          </a:bodyPr>
          <a:lstStyle/>
          <a:p>
            <a:pPr marL="0" indent="0">
              <a:buNone/>
            </a:pPr>
            <a:r>
              <a:rPr lang="es-ES" dirty="0"/>
              <a:t>La mayoría de las personas no piensan en términos de las reglas IF-THEN tradicionales o cifras precisas. Los humanos tienden a categorizar las cosas de manera imprecisa, mediante el uso de reglas para tomar decisiones que pueden tener muchos diferentes matices de significado. Por ejemplo, un hombre o una mujer pueden ser </a:t>
            </a:r>
            <a:r>
              <a:rPr lang="es-ES" i="1" dirty="0"/>
              <a:t>fuertes </a:t>
            </a:r>
            <a:r>
              <a:rPr lang="es-ES" dirty="0"/>
              <a:t>o </a:t>
            </a:r>
            <a:r>
              <a:rPr lang="es-ES" i="1" dirty="0"/>
              <a:t>inteligentes</a:t>
            </a:r>
            <a:r>
              <a:rPr lang="es-ES" dirty="0"/>
              <a:t>. Una compañía puede ser </a:t>
            </a:r>
            <a:r>
              <a:rPr lang="es-ES" i="1" dirty="0"/>
              <a:t>grande</a:t>
            </a:r>
            <a:r>
              <a:rPr lang="es-ES" dirty="0"/>
              <a:t>, </a:t>
            </a:r>
            <a:r>
              <a:rPr lang="es-ES" i="1" dirty="0"/>
              <a:t>mediana </a:t>
            </a:r>
            <a:r>
              <a:rPr lang="es-ES" dirty="0"/>
              <a:t>o </a:t>
            </a:r>
            <a:r>
              <a:rPr lang="es-ES" i="1" dirty="0"/>
              <a:t>pequeña </a:t>
            </a:r>
            <a:r>
              <a:rPr lang="es-ES" dirty="0"/>
              <a:t>en cuanto a su tamaño. La temperatura puede ser </a:t>
            </a:r>
            <a:r>
              <a:rPr lang="es-ES" i="1" dirty="0"/>
              <a:t>caliente</a:t>
            </a:r>
            <a:r>
              <a:rPr lang="es-ES" dirty="0"/>
              <a:t>, </a:t>
            </a:r>
            <a:r>
              <a:rPr lang="es-ES" i="1" dirty="0"/>
              <a:t>fría</a:t>
            </a:r>
            <a:r>
              <a:rPr lang="es-ES" dirty="0"/>
              <a:t>, </a:t>
            </a:r>
            <a:r>
              <a:rPr lang="es-ES" i="1" dirty="0"/>
              <a:t>fresca </a:t>
            </a:r>
            <a:r>
              <a:rPr lang="es-ES" dirty="0"/>
              <a:t>o </a:t>
            </a:r>
            <a:r>
              <a:rPr lang="es-ES" i="1" dirty="0"/>
              <a:t>cálida</a:t>
            </a:r>
            <a:r>
              <a:rPr lang="es-ES" dirty="0"/>
              <a:t>. Estas categorías representan un rango de valores.</a:t>
            </a:r>
          </a:p>
          <a:p>
            <a:endParaRPr lang="es-ES" dirty="0"/>
          </a:p>
        </p:txBody>
      </p:sp>
    </p:spTree>
    <p:extLst>
      <p:ext uri="{BB962C8B-B14F-4D97-AF65-F5344CB8AC3E}">
        <p14:creationId xmlns:p14="http://schemas.microsoft.com/office/powerpoint/2010/main" val="91479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85394" y="310395"/>
            <a:ext cx="8225406" cy="2743199"/>
          </a:xfrm>
        </p:spPr>
        <p:txBody>
          <a:bodyPr>
            <a:normAutofit fontScale="92500" lnSpcReduction="20000"/>
          </a:bodyPr>
          <a:lstStyle/>
          <a:p>
            <a:pPr marL="0" indent="0">
              <a:buNone/>
            </a:pPr>
            <a:r>
              <a:rPr lang="es-ES" dirty="0"/>
              <a:t>La </a:t>
            </a:r>
            <a:r>
              <a:rPr lang="es-ES" b="1" dirty="0"/>
              <a:t>lógica difusa </a:t>
            </a:r>
            <a:r>
              <a:rPr lang="es-ES" dirty="0"/>
              <a:t>es una tecnología basada en normas que puede representar dicha imprecisión mediante la creación de reglas que utilicen valores aproximados o subjetivos. Puede describir un fenómeno o proceso específico en un sentido lingüístico y después representar esa descripción en un pequeño número de reglas flexibles. Las organizaciones pueden usar la lógica difusa para crear sistemas de software que capturen el</a:t>
            </a:r>
            <a:br>
              <a:rPr lang="es-ES" dirty="0"/>
            </a:br>
            <a:r>
              <a:rPr lang="es-ES" dirty="0"/>
              <a:t>conocimiento tácito en donde haya ambigüedad lingüística</a:t>
            </a:r>
            <a:r>
              <a:rPr lang="es-ES" dirty="0" smtClean="0"/>
              <a:t>.</a:t>
            </a:r>
          </a:p>
          <a:p>
            <a:r>
              <a:rPr lang="es-ES" dirty="0" smtClean="0"/>
              <a:t>. </a:t>
            </a:r>
            <a:endParaRPr lang="es-ES" dirty="0"/>
          </a:p>
          <a:p>
            <a:endParaRPr lang="es-ES" dirty="0"/>
          </a:p>
          <a:p>
            <a:endParaRPr lang="es-ES" dirty="0"/>
          </a:p>
        </p:txBody>
      </p:sp>
      <p:pic>
        <p:nvPicPr>
          <p:cNvPr id="5" name="4 Imagen"/>
          <p:cNvPicPr/>
          <p:nvPr/>
        </p:nvPicPr>
        <p:blipFill>
          <a:blip r:embed="rId2"/>
          <a:stretch>
            <a:fillRect/>
          </a:stretch>
        </p:blipFill>
        <p:spPr>
          <a:xfrm>
            <a:off x="2031586" y="2598175"/>
            <a:ext cx="8191798" cy="3844569"/>
          </a:xfrm>
          <a:prstGeom prst="rect">
            <a:avLst/>
          </a:prstGeom>
        </p:spPr>
      </p:pic>
    </p:spTree>
    <p:extLst>
      <p:ext uri="{BB962C8B-B14F-4D97-AF65-F5344CB8AC3E}">
        <p14:creationId xmlns:p14="http://schemas.microsoft.com/office/powerpoint/2010/main" val="12187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107035" y="252605"/>
            <a:ext cx="7889846" cy="2585323"/>
          </a:xfrm>
          <a:prstGeom prst="rect">
            <a:avLst/>
          </a:prstGeom>
        </p:spPr>
        <p:txBody>
          <a:bodyPr wrap="square">
            <a:spAutoFit/>
          </a:bodyPr>
          <a:lstStyle/>
          <a:p>
            <a:r>
              <a:rPr lang="es-ES" dirty="0"/>
              <a:t>La lógica difusa provee soluciones a los problemas que requieren una pericia difícil de representar en la forma de las tajantes reglas SI- ENTONCES. En Japón, el sistema de metro subterráneo de Sendai usa controles de lógica difusa para acelerar con tanta suavidad que los pasajeros que viajan de pie no necesitan sujetarse. Mitsubishi Heavy Industries en Tokio ha podido reducir el consumo de energía de sus aires acondicionados en un 20 por ciento, mediante la implementación de programas de control en la lógica difusa la cual permite colocar cámaras con dispositivos de enfoque automático. </a:t>
            </a:r>
          </a:p>
        </p:txBody>
      </p:sp>
      <p:sp>
        <p:nvSpPr>
          <p:cNvPr id="6" name="2 Marcador de contenido"/>
          <p:cNvSpPr>
            <a:spLocks noGrp="1"/>
          </p:cNvSpPr>
          <p:nvPr>
            <p:ph idx="1"/>
          </p:nvPr>
        </p:nvSpPr>
        <p:spPr>
          <a:xfrm>
            <a:off x="1834393" y="2770653"/>
            <a:ext cx="8435130" cy="3621758"/>
          </a:xfrm>
        </p:spPr>
        <p:txBody>
          <a:bodyPr>
            <a:normAutofit fontScale="92500" lnSpcReduction="10000"/>
          </a:bodyPr>
          <a:lstStyle/>
          <a:p>
            <a:pPr marL="0" indent="0">
              <a:buNone/>
            </a:pPr>
            <a:r>
              <a:rPr lang="es-ES" dirty="0"/>
              <a:t>En estos casos, la lógica difusa permite cambios incrementales en las entradas para producir cambios uniformes en las salidas en vez de que sean discontinuos, por lo cual es útil para las aplicaciones de dispositivos electrónicos para el consumidor y para las aplicaciones de ingeniería.</a:t>
            </a:r>
            <a:br>
              <a:rPr lang="es-ES" dirty="0"/>
            </a:br>
            <a:r>
              <a:rPr lang="es-ES" dirty="0"/>
              <a:t>La gerencia también ha encontrado útil la lógica difusa para la toma de decisiones y el control organizacional. Una firma de Wall Street creó un sistema que selecciona las compañías para una potencial adquisición, mediante el uso de un lenguaje que los corredores de bolsa puedan comprender. Se ha desarrollado un sistema de lógica difusa para detectar los posibles fraudes en las reclamaciones médicas que envían los proveedores de servicios médicos en cualquier parte de Estados Unidos.</a:t>
            </a:r>
          </a:p>
        </p:txBody>
      </p:sp>
    </p:spTree>
    <p:extLst>
      <p:ext uri="{BB962C8B-B14F-4D97-AF65-F5344CB8AC3E}">
        <p14:creationId xmlns:p14="http://schemas.microsoft.com/office/powerpoint/2010/main" val="9335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dirty="0" smtClean="0">
                <a:latin typeface="Arial Rounded MT Bold" pitchFamily="34" charset="0"/>
              </a:rPr>
              <a:t>R</a:t>
            </a:r>
            <a:r>
              <a:rPr lang="x-none" dirty="0" smtClean="0">
                <a:latin typeface="Arial Rounded MT Bold" pitchFamily="34" charset="0"/>
              </a:rPr>
              <a:t>EDES NEURALES</a:t>
            </a:r>
            <a:endParaRPr lang="es-BO" dirty="0">
              <a:latin typeface="Arial Rounded MT Bold" pitchFamily="34" charset="0"/>
            </a:endParaRPr>
          </a:p>
        </p:txBody>
      </p:sp>
      <p:sp>
        <p:nvSpPr>
          <p:cNvPr id="3" name="2 Marcador de contenido"/>
          <p:cNvSpPr>
            <a:spLocks noGrp="1"/>
          </p:cNvSpPr>
          <p:nvPr>
            <p:ph idx="1"/>
          </p:nvPr>
        </p:nvSpPr>
        <p:spPr>
          <a:xfrm>
            <a:off x="2135560" y="1556792"/>
            <a:ext cx="8129703" cy="1872208"/>
          </a:xfrm>
        </p:spPr>
        <p:txBody>
          <a:bodyPr>
            <a:normAutofit/>
          </a:bodyPr>
          <a:lstStyle/>
          <a:p>
            <a:pPr marL="0" indent="0" algn="just">
              <a:buNone/>
            </a:pPr>
            <a:r>
              <a:rPr lang="es-ES" sz="2200" dirty="0">
                <a:latin typeface="Arial" pitchFamily="34" charset="0"/>
                <a:cs typeface="Arial" pitchFamily="34" charset="0"/>
              </a:rPr>
              <a:t>Las </a:t>
            </a:r>
            <a:r>
              <a:rPr lang="es-ES" sz="2200" b="1" dirty="0">
                <a:latin typeface="Arial" pitchFamily="34" charset="0"/>
                <a:cs typeface="Arial" pitchFamily="34" charset="0"/>
              </a:rPr>
              <a:t>redes neurales </a:t>
            </a:r>
            <a:r>
              <a:rPr lang="es-ES" sz="2200" dirty="0">
                <a:latin typeface="Arial" pitchFamily="34" charset="0"/>
                <a:cs typeface="Arial" pitchFamily="34" charset="0"/>
              </a:rPr>
              <a:t>se utilizan para resolver problemas complejos y malentendidos,</a:t>
            </a:r>
            <a:r>
              <a:rPr lang="x-none" sz="2200" dirty="0">
                <a:latin typeface="Arial" pitchFamily="34" charset="0"/>
                <a:cs typeface="Arial" pitchFamily="34" charset="0"/>
              </a:rPr>
              <a:t> </a:t>
            </a:r>
            <a:r>
              <a:rPr lang="es-ES" sz="2200" dirty="0">
                <a:latin typeface="Arial" pitchFamily="34" charset="0"/>
                <a:cs typeface="Arial" pitchFamily="34" charset="0"/>
              </a:rPr>
              <a:t>para los que se han recolectado grandes cantidades de datos. Buscan patrones y relaciones</a:t>
            </a:r>
            <a:r>
              <a:rPr lang="x-none" sz="2200" dirty="0">
                <a:latin typeface="Arial" pitchFamily="34" charset="0"/>
                <a:cs typeface="Arial" pitchFamily="34" charset="0"/>
              </a:rPr>
              <a:t> </a:t>
            </a:r>
            <a:r>
              <a:rPr lang="es-ES" sz="2200" dirty="0">
                <a:latin typeface="Arial" pitchFamily="34" charset="0"/>
                <a:cs typeface="Arial" pitchFamily="34" charset="0"/>
              </a:rPr>
              <a:t>en cantidades masivas de datos cuyo análisis sería demasiado complicado y difícil</a:t>
            </a:r>
            <a:r>
              <a:rPr lang="x-none" sz="2200" dirty="0">
                <a:latin typeface="Arial" pitchFamily="34" charset="0"/>
                <a:cs typeface="Arial" pitchFamily="34" charset="0"/>
              </a:rPr>
              <a:t> </a:t>
            </a:r>
            <a:r>
              <a:rPr lang="es-ES" sz="2200" dirty="0">
                <a:latin typeface="Arial" pitchFamily="34" charset="0"/>
                <a:cs typeface="Arial" pitchFamily="34" charset="0"/>
              </a:rPr>
              <a:t>para un humano. </a:t>
            </a:r>
            <a:endParaRPr lang="es-BO" sz="2200" dirty="0">
              <a:latin typeface="Arial" pitchFamily="34" charset="0"/>
              <a:cs typeface="Arial" pitchFamily="34" charset="0"/>
            </a:endParaRPr>
          </a:p>
        </p:txBody>
      </p:sp>
      <p:pic>
        <p:nvPicPr>
          <p:cNvPr id="1026" name="Picture 2" descr="C:\Users\ADMIN\Documents\152\555.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8836" y="3501008"/>
            <a:ext cx="2883628" cy="2376264"/>
          </a:xfrm>
          <a:prstGeom prst="rect">
            <a:avLst/>
          </a:prstGeom>
          <a:noFill/>
          <a:extLst>
            <a:ext uri="{909E8E84-426E-40DD-AFC4-6F175D3DCCD1}">
              <a14:hiddenFill xmlns:a14="http://schemas.microsoft.com/office/drawing/2010/main">
                <a:solidFill>
                  <a:srgbClr val="FFFFFF"/>
                </a:solidFill>
              </a14:hiddenFill>
            </a:ext>
          </a:extLst>
        </p:spPr>
      </p:pic>
      <p:sp>
        <p:nvSpPr>
          <p:cNvPr id="5" name="2 Marcador de contenido"/>
          <p:cNvSpPr txBox="1">
            <a:spLocks/>
          </p:cNvSpPr>
          <p:nvPr/>
        </p:nvSpPr>
        <p:spPr>
          <a:xfrm>
            <a:off x="2135562" y="3933056"/>
            <a:ext cx="4983117" cy="23762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s-BO" sz="2400" dirty="0">
              <a:latin typeface="Arial" pitchFamily="34" charset="0"/>
              <a:cs typeface="Arial" pitchFamily="34" charset="0"/>
            </a:endParaRPr>
          </a:p>
        </p:txBody>
      </p:sp>
      <p:sp>
        <p:nvSpPr>
          <p:cNvPr id="6" name="2 Marcador de contenido"/>
          <p:cNvSpPr txBox="1">
            <a:spLocks/>
          </p:cNvSpPr>
          <p:nvPr/>
        </p:nvSpPr>
        <p:spPr>
          <a:xfrm>
            <a:off x="2063552" y="3501008"/>
            <a:ext cx="5184576" cy="2880320"/>
          </a:xfrm>
          <a:prstGeom prst="rect">
            <a:avLst/>
          </a:prstGeom>
        </p:spPr>
        <p:txBody>
          <a:bodyPr vert="horz" lIns="91440" tIns="45720" rIns="91440" bIns="45720" rtlCol="0">
            <a:normAutofit fontScale="92500" lnSpcReduction="20000"/>
          </a:bodyPr>
          <a:lstStyle/>
          <a:p>
            <a:pPr algn="just"/>
            <a:r>
              <a:rPr lang="es-ES" sz="2400" dirty="0">
                <a:latin typeface="Arial" pitchFamily="34" charset="0"/>
                <a:cs typeface="Arial" pitchFamily="34" charset="0"/>
              </a:rPr>
              <a:t>Mientras que los sistemas expertos buscan emular o modelar la forma en que un experto humano resuelve los problemas, los creadores de redes neurales afirman que no programan las soluciones y que no buscan resolver problemas específicos. En contraste, el sistema experto es muy específico para un problema dado y no se puede volver a entrenar con facilidad.</a:t>
            </a:r>
            <a:endParaRPr lang="es-BO" sz="2400" dirty="0">
              <a:latin typeface="Arial" pitchFamily="34" charset="0"/>
              <a:cs typeface="Arial" pitchFamily="34" charset="0"/>
            </a:endParaRPr>
          </a:p>
        </p:txBody>
      </p:sp>
    </p:spTree>
    <p:extLst>
      <p:ext uri="{BB962C8B-B14F-4D97-AF65-F5344CB8AC3E}">
        <p14:creationId xmlns:p14="http://schemas.microsoft.com/office/powerpoint/2010/main" val="378944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901699" y="836712"/>
            <a:ext cx="8656494"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8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70856" y="692696"/>
            <a:ext cx="8013576" cy="3096344"/>
          </a:xfrm>
        </p:spPr>
        <p:txBody>
          <a:bodyPr>
            <a:noAutofit/>
          </a:bodyPr>
          <a:lstStyle/>
          <a:p>
            <a:pPr marL="0" indent="0" algn="just">
              <a:spcBef>
                <a:spcPts val="0"/>
              </a:spcBef>
              <a:buNone/>
            </a:pPr>
            <a:r>
              <a:rPr lang="es-ES" sz="2300" dirty="0">
                <a:latin typeface="Arial" pitchFamily="34" charset="0"/>
                <a:cs typeface="Arial" pitchFamily="34" charset="0"/>
              </a:rPr>
              <a:t>Las aplicaciones de las redes neurales en medicina</a:t>
            </a:r>
            <a:r>
              <a:rPr lang="x-none" sz="2300">
                <a:latin typeface="Arial" pitchFamily="34" charset="0"/>
                <a:cs typeface="Arial" pitchFamily="34" charset="0"/>
              </a:rPr>
              <a:t>: </a:t>
            </a:r>
            <a:r>
              <a:rPr lang="es-ES" sz="2300">
                <a:latin typeface="Arial" pitchFamily="34" charset="0"/>
                <a:cs typeface="Arial" pitchFamily="34" charset="0"/>
              </a:rPr>
              <a:t>se </a:t>
            </a:r>
            <a:r>
              <a:rPr lang="es-ES" sz="2300" dirty="0">
                <a:latin typeface="Arial" pitchFamily="34" charset="0"/>
                <a:cs typeface="Arial" pitchFamily="34" charset="0"/>
              </a:rPr>
              <a:t>utilizan para someter</a:t>
            </a:r>
            <a:r>
              <a:rPr lang="x-none" sz="2300" dirty="0">
                <a:latin typeface="Arial" pitchFamily="34" charset="0"/>
                <a:cs typeface="Arial" pitchFamily="34" charset="0"/>
              </a:rPr>
              <a:t> </a:t>
            </a:r>
            <a:r>
              <a:rPr lang="es-ES" sz="2300" dirty="0">
                <a:latin typeface="Arial" pitchFamily="34" charset="0"/>
                <a:cs typeface="Arial" pitchFamily="34" charset="0"/>
              </a:rPr>
              <a:t>a los pacientes a chequeo por una enfermedad de la arteria coronaria, para</a:t>
            </a:r>
            <a:r>
              <a:rPr lang="x-none" sz="2300" dirty="0">
                <a:latin typeface="Arial" pitchFamily="34" charset="0"/>
                <a:cs typeface="Arial" pitchFamily="34" charset="0"/>
              </a:rPr>
              <a:t> </a:t>
            </a:r>
            <a:r>
              <a:rPr lang="es-ES" sz="2300" dirty="0">
                <a:latin typeface="Arial" pitchFamily="34" charset="0"/>
                <a:cs typeface="Arial" pitchFamily="34" charset="0"/>
              </a:rPr>
              <a:t>diagnosticar pacientes con epilepsia</a:t>
            </a:r>
            <a:r>
              <a:rPr lang="x-none" sz="2300" dirty="0">
                <a:latin typeface="Arial" pitchFamily="34" charset="0"/>
                <a:cs typeface="Arial" pitchFamily="34" charset="0"/>
              </a:rPr>
              <a:t>.</a:t>
            </a:r>
            <a:r>
              <a:rPr lang="es-ES" sz="2300" dirty="0">
                <a:latin typeface="Arial" pitchFamily="34" charset="0"/>
                <a:cs typeface="Arial" pitchFamily="34" charset="0"/>
              </a:rPr>
              <a:t> La industria financiera</a:t>
            </a:r>
            <a:r>
              <a:rPr lang="x-none" sz="2300" dirty="0">
                <a:latin typeface="Arial" pitchFamily="34" charset="0"/>
                <a:cs typeface="Arial" pitchFamily="34" charset="0"/>
              </a:rPr>
              <a:t> </a:t>
            </a:r>
            <a:r>
              <a:rPr lang="es-ES" sz="2300" dirty="0">
                <a:latin typeface="Arial" pitchFamily="34" charset="0"/>
                <a:cs typeface="Arial" pitchFamily="34" charset="0"/>
              </a:rPr>
              <a:t>utiliza las redes neurales para percibir patrones en grandes reservas de datos que</a:t>
            </a:r>
            <a:r>
              <a:rPr lang="x-none" sz="2300" dirty="0">
                <a:latin typeface="Arial" pitchFamily="34" charset="0"/>
                <a:cs typeface="Arial" pitchFamily="34" charset="0"/>
              </a:rPr>
              <a:t> </a:t>
            </a:r>
            <a:r>
              <a:rPr lang="es-ES" sz="2300" dirty="0">
                <a:latin typeface="Arial" pitchFamily="34" charset="0"/>
                <a:cs typeface="Arial" pitchFamily="34" charset="0"/>
              </a:rPr>
              <a:t>podrían ayudar a pronosticar el desempeño de equidades, clasificaciones de fianzas</a:t>
            </a:r>
            <a:r>
              <a:rPr lang="x-none" sz="2300" dirty="0">
                <a:latin typeface="Arial" pitchFamily="34" charset="0"/>
                <a:cs typeface="Arial" pitchFamily="34" charset="0"/>
              </a:rPr>
              <a:t> </a:t>
            </a:r>
            <a:r>
              <a:rPr lang="es-BO" sz="2300" dirty="0">
                <a:latin typeface="Arial" pitchFamily="34" charset="0"/>
                <a:cs typeface="Arial" pitchFamily="34" charset="0"/>
              </a:rPr>
              <a:t>corporativas o bancarrotas corporativas.</a:t>
            </a:r>
          </a:p>
        </p:txBody>
      </p:sp>
      <p:pic>
        <p:nvPicPr>
          <p:cNvPr id="2050" name="Picture 2" descr="C:\Users\ADMIN\Documents\152\a08_figura01.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34" t="3317" r="5630" b="11648"/>
          <a:stretch/>
        </p:blipFill>
        <p:spPr bwMode="auto">
          <a:xfrm>
            <a:off x="2418284" y="3933056"/>
            <a:ext cx="2681731" cy="208823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DMIN\Documents\152\industria-disruptiv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3933056"/>
            <a:ext cx="479666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6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dirty="0" smtClean="0">
                <a:latin typeface="Arial Rounded MT Bold" pitchFamily="34" charset="0"/>
              </a:rPr>
              <a:t>A</a:t>
            </a:r>
            <a:r>
              <a:rPr lang="x-none" dirty="0" smtClean="0">
                <a:latin typeface="Arial Rounded MT Bold" pitchFamily="34" charset="0"/>
              </a:rPr>
              <a:t>LGORITMOS GENÉTICOS </a:t>
            </a:r>
            <a:endParaRPr lang="es-BO" dirty="0">
              <a:latin typeface="Arial Rounded MT Bold" pitchFamily="34" charset="0"/>
            </a:endParaRPr>
          </a:p>
        </p:txBody>
      </p:sp>
      <p:sp>
        <p:nvSpPr>
          <p:cNvPr id="3" name="2 Marcador de contenido"/>
          <p:cNvSpPr>
            <a:spLocks noGrp="1"/>
          </p:cNvSpPr>
          <p:nvPr>
            <p:ph idx="1"/>
          </p:nvPr>
        </p:nvSpPr>
        <p:spPr>
          <a:xfrm>
            <a:off x="1981200" y="1600202"/>
            <a:ext cx="4402832" cy="4853135"/>
          </a:xfrm>
        </p:spPr>
        <p:txBody>
          <a:bodyPr>
            <a:normAutofit/>
          </a:bodyPr>
          <a:lstStyle/>
          <a:p>
            <a:pPr marL="0" indent="0" algn="just">
              <a:buNone/>
            </a:pPr>
            <a:r>
              <a:rPr lang="es-ES" dirty="0">
                <a:latin typeface="Arial" pitchFamily="34" charset="0"/>
                <a:cs typeface="Arial" pitchFamily="34" charset="0"/>
              </a:rPr>
              <a:t>Los </a:t>
            </a:r>
            <a:r>
              <a:rPr lang="es-ES" b="1" dirty="0">
                <a:latin typeface="Arial" pitchFamily="34" charset="0"/>
                <a:cs typeface="Arial" pitchFamily="34" charset="0"/>
              </a:rPr>
              <a:t>algoritmos genéticos </a:t>
            </a:r>
            <a:r>
              <a:rPr lang="es-ES" dirty="0">
                <a:latin typeface="Arial" pitchFamily="34" charset="0"/>
                <a:cs typeface="Arial" pitchFamily="34" charset="0"/>
              </a:rPr>
              <a:t>son útiles para encontrar la solución óptima a un problema</a:t>
            </a:r>
            <a:r>
              <a:rPr lang="x-none" dirty="0">
                <a:latin typeface="Arial" pitchFamily="34" charset="0"/>
                <a:cs typeface="Arial" pitchFamily="34" charset="0"/>
              </a:rPr>
              <a:t> </a:t>
            </a:r>
            <a:r>
              <a:rPr lang="es-ES" dirty="0">
                <a:latin typeface="Arial" pitchFamily="34" charset="0"/>
                <a:cs typeface="Arial" pitchFamily="34" charset="0"/>
              </a:rPr>
              <a:t>específico, mediante el análisis de una gran cantidad de posibles soluciones para ese</a:t>
            </a:r>
            <a:r>
              <a:rPr lang="x-none" dirty="0">
                <a:latin typeface="Arial" pitchFamily="34" charset="0"/>
                <a:cs typeface="Arial" pitchFamily="34" charset="0"/>
              </a:rPr>
              <a:t> </a:t>
            </a:r>
            <a:r>
              <a:rPr lang="es-ES" dirty="0">
                <a:latin typeface="Arial" pitchFamily="34" charset="0"/>
                <a:cs typeface="Arial" pitchFamily="34" charset="0"/>
              </a:rPr>
              <a:t>problema. Se basan en las técnicas inspiradas por la biología evolucionaría, como la</a:t>
            </a:r>
            <a:r>
              <a:rPr lang="x-none" dirty="0">
                <a:latin typeface="Arial" pitchFamily="34" charset="0"/>
                <a:cs typeface="Arial" pitchFamily="34" charset="0"/>
              </a:rPr>
              <a:t> </a:t>
            </a:r>
            <a:r>
              <a:rPr lang="es-ES" dirty="0">
                <a:latin typeface="Arial" pitchFamily="34" charset="0"/>
                <a:cs typeface="Arial" pitchFamily="34" charset="0"/>
              </a:rPr>
              <a:t>herencia, mutación, selección y cruce (recombinación).</a:t>
            </a:r>
            <a:endParaRPr lang="es-BO" dirty="0">
              <a:latin typeface="Arial" pitchFamily="34" charset="0"/>
              <a:cs typeface="Arial" pitchFamily="34" charset="0"/>
            </a:endParaRPr>
          </a:p>
        </p:txBody>
      </p:sp>
      <p:pic>
        <p:nvPicPr>
          <p:cNvPr id="3074" name="Picture 2" descr="C:\Users\ADMIN\Documents\152\hq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4074" y="1988840"/>
            <a:ext cx="3456383"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5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675" y="933450"/>
            <a:ext cx="901065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7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30051" y="959476"/>
            <a:ext cx="10367752" cy="4913290"/>
          </a:xfrm>
        </p:spPr>
        <p:txBody>
          <a:bodyPr>
            <a:normAutofit/>
          </a:bodyPr>
          <a:lstStyle/>
          <a:p>
            <a:pPr marL="0" indent="0">
              <a:buNone/>
            </a:pPr>
            <a:r>
              <a:rPr lang="es-ES" dirty="0"/>
              <a:t>Entre los </a:t>
            </a:r>
            <a:r>
              <a:rPr lang="es-ES" i="1" dirty="0"/>
              <a:t>trabajadores del conocimiento</a:t>
            </a:r>
            <a:r>
              <a:rPr lang="es-ES" dirty="0"/>
              <a:t>, </a:t>
            </a:r>
            <a:r>
              <a:rPr lang="es-ES" dirty="0" smtClean="0"/>
              <a:t>se encuentran investigadores</a:t>
            </a:r>
            <a:r>
              <a:rPr lang="es-ES" dirty="0"/>
              <a:t>, diseñadores, arquitectos, científicos e </a:t>
            </a:r>
            <a:r>
              <a:rPr lang="es-ES" dirty="0" smtClean="0"/>
              <a:t>ingenieros, crean conocimiento y nuevos </a:t>
            </a:r>
            <a:r>
              <a:rPr lang="es-ES" dirty="0"/>
              <a:t>productos o buscan formas de mejorar a los existentes</a:t>
            </a:r>
            <a:r>
              <a:rPr lang="es-ES" dirty="0" smtClean="0"/>
              <a:t>.</a:t>
            </a:r>
          </a:p>
          <a:p>
            <a:pPr marL="0" indent="0">
              <a:buNone/>
            </a:pPr>
            <a:endParaRPr lang="es-ES" dirty="0" smtClean="0"/>
          </a:p>
          <a:p>
            <a:pPr marL="0" indent="0">
              <a:buNone/>
            </a:pPr>
            <a:endParaRPr lang="en-US" dirty="0"/>
          </a:p>
          <a:p>
            <a:pPr marL="0" indent="0">
              <a:buNone/>
            </a:pPr>
            <a:endParaRPr lang="en-US" dirty="0" smtClean="0"/>
          </a:p>
          <a:p>
            <a:pPr marL="0" indent="0">
              <a:buNone/>
            </a:pPr>
            <a:endParaRPr lang="es-ES" dirty="0"/>
          </a:p>
          <a:p>
            <a:pPr marL="0" indent="0">
              <a:buNone/>
            </a:pPr>
            <a:endParaRPr lang="es-ES" dirty="0" smtClean="0"/>
          </a:p>
          <a:p>
            <a:pPr marL="0" indent="0">
              <a:buNone/>
            </a:pPr>
            <a:r>
              <a:rPr lang="es-ES" dirty="0" smtClean="0"/>
              <a:t>Realizan 3 </a:t>
            </a:r>
            <a:r>
              <a:rPr lang="es-ES" dirty="0"/>
              <a:t>funciones clave </a:t>
            </a:r>
            <a:r>
              <a:rPr lang="es-ES" dirty="0" smtClean="0"/>
              <a:t>para </a:t>
            </a:r>
            <a:r>
              <a:rPr lang="es-ES" dirty="0"/>
              <a:t>la organización y </a:t>
            </a:r>
            <a:r>
              <a:rPr lang="es-ES" dirty="0" smtClean="0"/>
              <a:t>para gerentes </a:t>
            </a:r>
            <a:r>
              <a:rPr lang="es-ES" dirty="0"/>
              <a:t>que trabajan dentro de la organización: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870" y="2175274"/>
            <a:ext cx="1575057" cy="2177555"/>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605" y="2522662"/>
            <a:ext cx="1638666" cy="1672108"/>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336" y="2637472"/>
            <a:ext cx="2682013" cy="1557298"/>
          </a:xfrm>
          <a:prstGeom prst="rect">
            <a:avLst/>
          </a:prstGeom>
        </p:spPr>
      </p:pic>
    </p:spTree>
    <p:extLst>
      <p:ext uri="{BB962C8B-B14F-4D97-AF65-F5344CB8AC3E}">
        <p14:creationId xmlns:p14="http://schemas.microsoft.com/office/powerpoint/2010/main" val="808957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dirty="0">
                <a:latin typeface="Arial Rounded MT Bold" pitchFamily="34" charset="0"/>
              </a:rPr>
              <a:t>SISTEMAS DE </a:t>
            </a:r>
            <a:r>
              <a:rPr lang="es-BO" dirty="0" err="1">
                <a:latin typeface="Arial Rounded MT Bold" pitchFamily="34" charset="0"/>
              </a:rPr>
              <a:t>AI</a:t>
            </a:r>
            <a:r>
              <a:rPr lang="es-BO" dirty="0">
                <a:latin typeface="Arial Rounded MT Bold" pitchFamily="34" charset="0"/>
              </a:rPr>
              <a:t> HÍBRIDOS</a:t>
            </a:r>
          </a:p>
        </p:txBody>
      </p:sp>
      <p:sp>
        <p:nvSpPr>
          <p:cNvPr id="3" name="2 Marcador de contenido"/>
          <p:cNvSpPr>
            <a:spLocks noGrp="1"/>
          </p:cNvSpPr>
          <p:nvPr>
            <p:ph idx="1"/>
          </p:nvPr>
        </p:nvSpPr>
        <p:spPr>
          <a:xfrm>
            <a:off x="1981200" y="1600200"/>
            <a:ext cx="5554960" cy="4813548"/>
          </a:xfrm>
        </p:spPr>
        <p:txBody>
          <a:bodyPr>
            <a:normAutofit/>
          </a:bodyPr>
          <a:lstStyle/>
          <a:p>
            <a:pPr marL="0" indent="0" algn="just">
              <a:buNone/>
            </a:pPr>
            <a:r>
              <a:rPr lang="es-ES" dirty="0">
                <a:latin typeface="Arial" pitchFamily="34" charset="0"/>
                <a:cs typeface="Arial" pitchFamily="34" charset="0"/>
              </a:rPr>
              <a:t>Los algoritmos genéticos, la lógica difusa, las redes neurales y los sistemas expertos se</a:t>
            </a:r>
            <a:r>
              <a:rPr lang="x-none" dirty="0">
                <a:latin typeface="Arial" pitchFamily="34" charset="0"/>
                <a:cs typeface="Arial" pitchFamily="34" charset="0"/>
              </a:rPr>
              <a:t> </a:t>
            </a:r>
            <a:r>
              <a:rPr lang="es-ES" dirty="0">
                <a:latin typeface="Arial" pitchFamily="34" charset="0"/>
                <a:cs typeface="Arial" pitchFamily="34" charset="0"/>
              </a:rPr>
              <a:t>pueden integrar en una sola aplicación para aprovechar las mejores características de</a:t>
            </a:r>
            <a:r>
              <a:rPr lang="x-none" dirty="0">
                <a:latin typeface="Arial" pitchFamily="34" charset="0"/>
                <a:cs typeface="Arial" pitchFamily="34" charset="0"/>
              </a:rPr>
              <a:t> </a:t>
            </a:r>
            <a:r>
              <a:rPr lang="es-BO" dirty="0">
                <a:latin typeface="Arial" pitchFamily="34" charset="0"/>
                <a:cs typeface="Arial" pitchFamily="34" charset="0"/>
              </a:rPr>
              <a:t>todas estas tecnologías.</a:t>
            </a:r>
            <a:r>
              <a:rPr lang="x-none" dirty="0">
                <a:latin typeface="Arial" pitchFamily="34" charset="0"/>
                <a:cs typeface="Arial" pitchFamily="34" charset="0"/>
              </a:rPr>
              <a:t> </a:t>
            </a:r>
            <a:r>
              <a:rPr lang="es-ES" dirty="0">
                <a:latin typeface="Arial" pitchFamily="34" charset="0"/>
                <a:cs typeface="Arial" pitchFamily="34" charset="0"/>
              </a:rPr>
              <a:t>Cada vez son más las aplicaciones híbridas en los negocios. En Japón, Hitachi. Mitsubishi,</a:t>
            </a:r>
            <a:r>
              <a:rPr lang="x-none" dirty="0">
                <a:latin typeface="Arial" pitchFamily="34" charset="0"/>
                <a:cs typeface="Arial" pitchFamily="34" charset="0"/>
              </a:rPr>
              <a:t> </a:t>
            </a:r>
            <a:r>
              <a:rPr lang="es-ES" dirty="0" err="1">
                <a:latin typeface="Arial" pitchFamily="34" charset="0"/>
                <a:cs typeface="Arial" pitchFamily="34" charset="0"/>
              </a:rPr>
              <a:t>Ricoh</a:t>
            </a:r>
            <a:r>
              <a:rPr lang="es-ES" dirty="0">
                <a:latin typeface="Arial" pitchFamily="34" charset="0"/>
                <a:cs typeface="Arial" pitchFamily="34" charset="0"/>
              </a:rPr>
              <a:t>, Sanyo y otras compañías están empezando a incorporar la </a:t>
            </a:r>
            <a:r>
              <a:rPr lang="es-ES" dirty="0" err="1">
                <a:latin typeface="Arial" pitchFamily="34" charset="0"/>
                <a:cs typeface="Arial" pitchFamily="34" charset="0"/>
              </a:rPr>
              <a:t>AI</a:t>
            </a:r>
            <a:r>
              <a:rPr lang="es-ES" dirty="0">
                <a:latin typeface="Arial" pitchFamily="34" charset="0"/>
                <a:cs typeface="Arial" pitchFamily="34" charset="0"/>
              </a:rPr>
              <a:t> híbrida en productos</a:t>
            </a:r>
            <a:r>
              <a:rPr lang="x-none" dirty="0">
                <a:latin typeface="Arial" pitchFamily="34" charset="0"/>
                <a:cs typeface="Arial" pitchFamily="34" charset="0"/>
              </a:rPr>
              <a:t> </a:t>
            </a:r>
            <a:r>
              <a:rPr lang="es-BO" dirty="0">
                <a:latin typeface="Arial" pitchFamily="34" charset="0"/>
                <a:cs typeface="Arial" pitchFamily="34" charset="0"/>
              </a:rPr>
              <a:t>como dispositivos electrodomésticos, maquinaria de fábricas y equipo de oficina.</a:t>
            </a:r>
          </a:p>
        </p:txBody>
      </p:sp>
      <p:pic>
        <p:nvPicPr>
          <p:cNvPr id="4098" name="Picture 2" descr="C:\Users\ADMIN\Documents\152\AC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364" y="2307084"/>
            <a:ext cx="2955394" cy="237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7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dirty="0">
                <a:latin typeface="Arial Rounded MT Bold" pitchFamily="34" charset="0"/>
              </a:rPr>
              <a:t>AGENTES INTELIGENTES</a:t>
            </a:r>
          </a:p>
        </p:txBody>
      </p:sp>
      <p:sp>
        <p:nvSpPr>
          <p:cNvPr id="3" name="2 Marcador de contenido"/>
          <p:cNvSpPr>
            <a:spLocks noGrp="1"/>
          </p:cNvSpPr>
          <p:nvPr>
            <p:ph idx="1"/>
          </p:nvPr>
        </p:nvSpPr>
        <p:spPr>
          <a:xfrm>
            <a:off x="1991544" y="1600201"/>
            <a:ext cx="8219256" cy="1900808"/>
          </a:xfrm>
        </p:spPr>
        <p:txBody>
          <a:bodyPr>
            <a:normAutofit/>
          </a:bodyPr>
          <a:lstStyle/>
          <a:p>
            <a:pPr marL="0" indent="0" algn="just">
              <a:buNone/>
            </a:pPr>
            <a:r>
              <a:rPr lang="x-none" sz="2300" dirty="0">
                <a:latin typeface="Arial" pitchFamily="34" charset="0"/>
                <a:cs typeface="Arial" pitchFamily="34" charset="0"/>
              </a:rPr>
              <a:t>S</a:t>
            </a:r>
            <a:r>
              <a:rPr lang="es-ES" sz="2300" dirty="0" err="1">
                <a:latin typeface="Arial" pitchFamily="34" charset="0"/>
                <a:cs typeface="Arial" pitchFamily="34" charset="0"/>
              </a:rPr>
              <a:t>on</a:t>
            </a:r>
            <a:r>
              <a:rPr lang="es-ES" sz="2300" dirty="0">
                <a:latin typeface="Arial" pitchFamily="34" charset="0"/>
                <a:cs typeface="Arial" pitchFamily="34" charset="0"/>
              </a:rPr>
              <a:t> programas de software que trabajan</a:t>
            </a:r>
            <a:r>
              <a:rPr lang="x-none" sz="2300" dirty="0">
                <a:latin typeface="Arial" pitchFamily="34" charset="0"/>
                <a:cs typeface="Arial" pitchFamily="34" charset="0"/>
              </a:rPr>
              <a:t> </a:t>
            </a:r>
            <a:r>
              <a:rPr lang="es-ES" sz="2300" dirty="0">
                <a:latin typeface="Arial" pitchFamily="34" charset="0"/>
                <a:cs typeface="Arial" pitchFamily="34" charset="0"/>
              </a:rPr>
              <a:t>en segundo plano sin intervención directa por parte de los humanos, que llevan a</a:t>
            </a:r>
            <a:r>
              <a:rPr lang="x-none" sz="2300" dirty="0">
                <a:latin typeface="Arial" pitchFamily="34" charset="0"/>
                <a:cs typeface="Arial" pitchFamily="34" charset="0"/>
              </a:rPr>
              <a:t> </a:t>
            </a:r>
            <a:r>
              <a:rPr lang="es-ES" sz="2300" dirty="0">
                <a:latin typeface="Arial" pitchFamily="34" charset="0"/>
                <a:cs typeface="Arial" pitchFamily="34" charset="0"/>
              </a:rPr>
              <a:t>cabo tareas específicas, repetitivas y predecibles para un usuario individual, proceso</a:t>
            </a:r>
            <a:r>
              <a:rPr lang="x-none" sz="2300" dirty="0">
                <a:latin typeface="Arial" pitchFamily="34" charset="0"/>
                <a:cs typeface="Arial" pitchFamily="34" charset="0"/>
              </a:rPr>
              <a:t> </a:t>
            </a:r>
            <a:r>
              <a:rPr lang="es-ES" sz="2300" dirty="0">
                <a:latin typeface="Arial" pitchFamily="34" charset="0"/>
                <a:cs typeface="Arial" pitchFamily="34" charset="0"/>
              </a:rPr>
              <a:t>de negocios o aplicación de software.</a:t>
            </a:r>
            <a:endParaRPr lang="x-none" sz="2300" dirty="0">
              <a:latin typeface="Arial" pitchFamily="34" charset="0"/>
              <a:cs typeface="Arial" pitchFamily="34" charset="0"/>
            </a:endParaRPr>
          </a:p>
        </p:txBody>
      </p:sp>
      <p:pic>
        <p:nvPicPr>
          <p:cNvPr id="5122" name="Picture 2" descr="C:\Users\ADMIN\Documents\152\201101290231030000135837000021854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574"/>
          <a:stretch/>
        </p:blipFill>
        <p:spPr bwMode="auto">
          <a:xfrm>
            <a:off x="7071309" y="3501009"/>
            <a:ext cx="3483620" cy="2090863"/>
          </a:xfrm>
          <a:prstGeom prst="rect">
            <a:avLst/>
          </a:prstGeom>
          <a:noFill/>
          <a:extLst>
            <a:ext uri="{909E8E84-426E-40DD-AFC4-6F175D3DCCD1}">
              <a14:hiddenFill xmlns:a14="http://schemas.microsoft.com/office/drawing/2010/main">
                <a:solidFill>
                  <a:srgbClr val="FFFFFF"/>
                </a:solidFill>
              </a14:hiddenFill>
            </a:ext>
          </a:extLst>
        </p:spPr>
      </p:pic>
      <p:sp>
        <p:nvSpPr>
          <p:cNvPr id="5" name="2 Marcador de contenido"/>
          <p:cNvSpPr txBox="1">
            <a:spLocks/>
          </p:cNvSpPr>
          <p:nvPr/>
        </p:nvSpPr>
        <p:spPr>
          <a:xfrm>
            <a:off x="2017192" y="3573016"/>
            <a:ext cx="4510856" cy="259228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ES" sz="2300" dirty="0">
                <a:latin typeface="Arial" pitchFamily="34" charset="0"/>
                <a:cs typeface="Arial" pitchFamily="34" charset="0"/>
              </a:rPr>
              <a:t>Existen muchas aplicaciones de agentes inteligentes en la actualidad en los sistemas</a:t>
            </a:r>
            <a:r>
              <a:rPr lang="x-none" sz="2300" dirty="0">
                <a:latin typeface="Arial" pitchFamily="34" charset="0"/>
                <a:cs typeface="Arial" pitchFamily="34" charset="0"/>
              </a:rPr>
              <a:t> </a:t>
            </a:r>
            <a:r>
              <a:rPr lang="es-ES" sz="2300" dirty="0">
                <a:latin typeface="Arial" pitchFamily="34" charset="0"/>
                <a:cs typeface="Arial" pitchFamily="34" charset="0"/>
              </a:rPr>
              <a:t>operativos, el software de aplicación, los sistemas de correo electrónico, el software de</a:t>
            </a:r>
            <a:r>
              <a:rPr lang="x-none" sz="2300" dirty="0">
                <a:latin typeface="Arial" pitchFamily="34" charset="0"/>
                <a:cs typeface="Arial" pitchFamily="34" charset="0"/>
              </a:rPr>
              <a:t> </a:t>
            </a:r>
            <a:r>
              <a:rPr lang="es-ES" sz="2300" dirty="0">
                <a:latin typeface="Arial" pitchFamily="34" charset="0"/>
                <a:cs typeface="Arial" pitchFamily="34" charset="0"/>
              </a:rPr>
              <a:t>cómputo móvil y las herramientas del sistema de red.</a:t>
            </a:r>
            <a:endParaRPr lang="es-BO" sz="2300" dirty="0">
              <a:latin typeface="Arial" pitchFamily="34" charset="0"/>
              <a:cs typeface="Arial" pitchFamily="34" charset="0"/>
            </a:endParaRPr>
          </a:p>
        </p:txBody>
      </p:sp>
    </p:spTree>
    <p:extLst>
      <p:ext uri="{BB962C8B-B14F-4D97-AF65-F5344CB8AC3E}">
        <p14:creationId xmlns:p14="http://schemas.microsoft.com/office/powerpoint/2010/main" val="63918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83961" y="1155349"/>
            <a:ext cx="5993357" cy="4525963"/>
          </a:xfrm>
        </p:spPr>
        <p:txBody>
          <a:bodyPr>
            <a:normAutofit fontScale="92500" lnSpcReduction="10000"/>
          </a:bodyPr>
          <a:lstStyle/>
          <a:p>
            <a:pPr marL="0" indent="0" algn="just">
              <a:buNone/>
            </a:pPr>
            <a:r>
              <a:rPr lang="es-ES" b="1" dirty="0"/>
              <a:t>Procter &amp; Gamble (</a:t>
            </a:r>
            <a:r>
              <a:rPr lang="es-ES" b="1" dirty="0" err="1"/>
              <a:t>P&amp;G</a:t>
            </a:r>
            <a:r>
              <a:rPr lang="es-ES" b="1" dirty="0"/>
              <a:t>) </a:t>
            </a:r>
            <a:r>
              <a:rPr lang="es-ES" dirty="0"/>
              <a:t>utilizó el modelado basado en agentes para mejorar la coordinación</a:t>
            </a:r>
            <a:r>
              <a:rPr lang="x-none" dirty="0"/>
              <a:t> </a:t>
            </a:r>
            <a:r>
              <a:rPr lang="es-ES" dirty="0"/>
              <a:t>entre los distintos miembros de su cadena de suministro, en respuesta a las</a:t>
            </a:r>
            <a:r>
              <a:rPr lang="x-none" dirty="0"/>
              <a:t> </a:t>
            </a:r>
            <a:r>
              <a:rPr lang="es-ES" dirty="0"/>
              <a:t>condiciones de negocios cambiantes (vea la figura 11-12). Modeló una cadena de suministro</a:t>
            </a:r>
            <a:r>
              <a:rPr lang="x-none" dirty="0"/>
              <a:t> </a:t>
            </a:r>
            <a:r>
              <a:rPr lang="es-ES" dirty="0"/>
              <a:t>compleja como un grupo de “agentes” semiautónomos que representaban componentes</a:t>
            </a:r>
            <a:r>
              <a:rPr lang="x-none" dirty="0"/>
              <a:t> </a:t>
            </a:r>
            <a:r>
              <a:rPr lang="es-ES" dirty="0"/>
              <a:t>individuales de la cadena de suministro, como camiones, instalaciones de</a:t>
            </a:r>
            <a:r>
              <a:rPr lang="x-none" dirty="0"/>
              <a:t>  </a:t>
            </a:r>
            <a:r>
              <a:rPr lang="es-ES" dirty="0"/>
              <a:t>producción, distribuidores y tiendas de venta al menudeo. El comportamiento de cada</a:t>
            </a:r>
            <a:r>
              <a:rPr lang="x-none" dirty="0"/>
              <a:t> </a:t>
            </a:r>
            <a:r>
              <a:rPr lang="es-BO" dirty="0"/>
              <a:t>agente está programado para seguir reglas que imitan el comportamiento actual, como</a:t>
            </a:r>
            <a:r>
              <a:rPr lang="x-none" dirty="0"/>
              <a:t>  </a:t>
            </a:r>
            <a:r>
              <a:rPr lang="es-ES" dirty="0"/>
              <a:t>“pedir un artículo cuando se agote su existencia”.</a:t>
            </a:r>
            <a:endParaRPr lang="es-BO" dirty="0"/>
          </a:p>
        </p:txBody>
      </p:sp>
      <p:pic>
        <p:nvPicPr>
          <p:cNvPr id="6147" name="Picture 3" descr="P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6041" y="1477321"/>
            <a:ext cx="4259536" cy="345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39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x-none" dirty="0" smtClean="0"/>
              <a:t> </a:t>
            </a:r>
            <a:endParaRPr lang="es-BO"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0264" y="404814"/>
            <a:ext cx="79914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280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87887" y="965915"/>
            <a:ext cx="9609965" cy="5206285"/>
          </a:xfrm>
        </p:spPr>
        <p:txBody>
          <a:bodyPr/>
          <a:lstStyle/>
          <a:p>
            <a:pPr marL="457200" indent="-457200">
              <a:buFont typeface="+mj-lt"/>
              <a:buAutoNum type="arabicPeriod"/>
            </a:pPr>
            <a:r>
              <a:rPr lang="es-ES" dirty="0" smtClean="0"/>
              <a:t>Mantener </a:t>
            </a:r>
            <a:r>
              <a:rPr lang="es-ES" dirty="0"/>
              <a:t>a la organización actualizada en el conocimiento, a medida que se </a:t>
            </a:r>
            <a:r>
              <a:rPr lang="es-ES" dirty="0" smtClean="0"/>
              <a:t>desarrolla en </a:t>
            </a:r>
            <a:r>
              <a:rPr lang="es-ES" dirty="0"/>
              <a:t>el mundo externo: en tecnología, ciencia, pensamiento social y </a:t>
            </a:r>
            <a:r>
              <a:rPr lang="es-ES" dirty="0" smtClean="0"/>
              <a:t>artes.</a:t>
            </a:r>
          </a:p>
          <a:p>
            <a:pPr marL="457200" indent="-457200">
              <a:buFont typeface="+mj-lt"/>
              <a:buAutoNum type="arabicPeriod"/>
            </a:pPr>
            <a:endParaRPr lang="en-US" dirty="0" smtClean="0"/>
          </a:p>
          <a:p>
            <a:pPr marL="457200" indent="-457200">
              <a:buFont typeface="+mj-lt"/>
              <a:buAutoNum type="arabicPeriod"/>
            </a:pPr>
            <a:endParaRPr lang="en-US" dirty="0"/>
          </a:p>
          <a:p>
            <a:pPr marL="457200" indent="-457200">
              <a:buFont typeface="+mj-lt"/>
              <a:buAutoNum type="arabicPeriod"/>
            </a:pPr>
            <a:endParaRPr lang="es-ES" dirty="0"/>
          </a:p>
          <a:p>
            <a:pPr marL="457200" indent="-457200">
              <a:buFont typeface="+mj-lt"/>
              <a:buAutoNum type="arabicPeriod"/>
            </a:pPr>
            <a:r>
              <a:rPr lang="es-ES" dirty="0" smtClean="0"/>
              <a:t>Servir </a:t>
            </a:r>
            <a:r>
              <a:rPr lang="es-ES" dirty="0"/>
              <a:t>como consultores internos en relación con las áreas de su </a:t>
            </a:r>
            <a:r>
              <a:rPr lang="es-ES" dirty="0" smtClean="0"/>
              <a:t>conocimiento</a:t>
            </a:r>
            <a:r>
              <a:rPr lang="es-ES" dirty="0"/>
              <a:t>.</a:t>
            </a:r>
          </a:p>
          <a:p>
            <a:pPr marL="457200" indent="-457200">
              <a:buFont typeface="+mj-lt"/>
              <a:buAutoNum type="arabicPeriod"/>
            </a:pPr>
            <a:r>
              <a:rPr lang="es-ES" dirty="0" smtClean="0"/>
              <a:t>Actuar </a:t>
            </a:r>
            <a:r>
              <a:rPr lang="es-ES" dirty="0"/>
              <a:t>como agentes del cambio, evaluar, iniciar y promover proyectos de </a:t>
            </a:r>
            <a:r>
              <a:rPr lang="es-ES" dirty="0" smtClean="0"/>
              <a:t>cambio.</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304" y="1715572"/>
            <a:ext cx="1853485" cy="1853485"/>
          </a:xfrm>
          <a:prstGeom prst="rect">
            <a:avLst/>
          </a:prstGeom>
        </p:spPr>
      </p:pic>
    </p:spTree>
    <p:extLst>
      <p:ext uri="{BB962C8B-B14F-4D97-AF65-F5344CB8AC3E}">
        <p14:creationId xmlns:p14="http://schemas.microsoft.com/office/powerpoint/2010/main" val="43110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9702" y="728729"/>
            <a:ext cx="9603701" cy="1143000"/>
          </a:xfrm>
        </p:spPr>
        <p:txBody>
          <a:bodyPr>
            <a:normAutofit/>
          </a:bodyPr>
          <a:lstStyle/>
          <a:p>
            <a:r>
              <a:rPr lang="es-ES" b="1" dirty="0">
                <a:latin typeface="Arial" panose="020B0604020202020204" pitchFamily="34" charset="0"/>
                <a:cs typeface="Arial" panose="020B0604020202020204" pitchFamily="34" charset="0"/>
              </a:rPr>
              <a:t>REQUERIMIENTOS DE LOS SISTEMAS</a:t>
            </a:r>
            <a:br>
              <a:rPr lang="es-ES" b="1" dirty="0">
                <a:latin typeface="Arial" panose="020B0604020202020204" pitchFamily="34" charset="0"/>
                <a:cs typeface="Arial" panose="020B0604020202020204" pitchFamily="34" charset="0"/>
              </a:rPr>
            </a:br>
            <a:r>
              <a:rPr lang="es-ES" b="1" dirty="0">
                <a:latin typeface="Arial" panose="020B0604020202020204" pitchFamily="34" charset="0"/>
                <a:cs typeface="Arial" panose="020B0604020202020204" pitchFamily="34" charset="0"/>
              </a:rPr>
              <a:t>DE TRABAJO DEL CONOCIMIENTO</a:t>
            </a:r>
          </a:p>
        </p:txBody>
      </p:sp>
      <p:sp>
        <p:nvSpPr>
          <p:cNvPr id="3" name="Marcador de contenido 2"/>
          <p:cNvSpPr>
            <a:spLocks noGrp="1"/>
          </p:cNvSpPr>
          <p:nvPr>
            <p:ph idx="1"/>
          </p:nvPr>
        </p:nvSpPr>
        <p:spPr>
          <a:xfrm>
            <a:off x="1425257" y="4609552"/>
            <a:ext cx="9472589" cy="1751527"/>
          </a:xfrm>
        </p:spPr>
        <p:txBody>
          <a:bodyPr>
            <a:normAutofit/>
          </a:bodyPr>
          <a:lstStyle/>
          <a:p>
            <a:pPr marL="0" indent="0">
              <a:buNone/>
            </a:pPr>
            <a:r>
              <a:rPr lang="es-ES" dirty="0"/>
              <a:t>L</a:t>
            </a:r>
            <a:r>
              <a:rPr lang="es-ES" dirty="0" smtClean="0"/>
              <a:t>os </a:t>
            </a:r>
            <a:r>
              <a:rPr lang="es-ES" dirty="0"/>
              <a:t>trabajadores del </a:t>
            </a:r>
            <a:r>
              <a:rPr lang="es-ES" dirty="0" smtClean="0"/>
              <a:t>conocimiento requieren </a:t>
            </a:r>
            <a:r>
              <a:rPr lang="es-ES" dirty="0"/>
              <a:t>sistemas de trabajo del conocimiento muy </a:t>
            </a:r>
            <a:r>
              <a:rPr lang="es-ES" dirty="0" smtClean="0"/>
              <a:t>especializados, con </a:t>
            </a:r>
            <a:r>
              <a:rPr lang="es-ES" dirty="0"/>
              <a:t>poderosos </a:t>
            </a:r>
            <a:r>
              <a:rPr lang="es-ES" dirty="0" smtClean="0"/>
              <a:t>gráficos, herramientas </a:t>
            </a:r>
            <a:r>
              <a:rPr lang="es-ES" dirty="0"/>
              <a:t>analíticas y capacidades tanto de comunicaciones como de </a:t>
            </a:r>
            <a:r>
              <a:rPr lang="es-ES" dirty="0" smtClean="0"/>
              <a:t>administración de </a:t>
            </a:r>
            <a:r>
              <a:rPr lang="es-ES" dirty="0"/>
              <a:t>documentos</a:t>
            </a:r>
            <a:r>
              <a:rPr lang="es-ES" dirty="0" smtClean="0"/>
              <a:t>.</a:t>
            </a:r>
          </a:p>
          <a:p>
            <a:pPr marL="0" indent="0">
              <a:buNone/>
            </a:pPr>
            <a:endParaRPr lang="es-ES" dirty="0"/>
          </a:p>
        </p:txBody>
      </p:sp>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03080" y="1897487"/>
            <a:ext cx="4384853" cy="2612253"/>
          </a:xfrm>
          <a:prstGeom prst="rect">
            <a:avLst/>
          </a:prstGeom>
        </p:spPr>
      </p:pic>
    </p:spTree>
    <p:extLst>
      <p:ext uri="{BB962C8B-B14F-4D97-AF65-F5344CB8AC3E}">
        <p14:creationId xmlns:p14="http://schemas.microsoft.com/office/powerpoint/2010/main" val="3971678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58545" y="1017431"/>
            <a:ext cx="9603701" cy="4343400"/>
          </a:xfrm>
        </p:spPr>
        <p:txBody>
          <a:bodyPr>
            <a:normAutofit/>
          </a:bodyPr>
          <a:lstStyle/>
          <a:p>
            <a:pPr marL="0" indent="0">
              <a:buNone/>
            </a:pPr>
            <a:r>
              <a:rPr lang="es-ES" dirty="0"/>
              <a:t>L</a:t>
            </a:r>
            <a:r>
              <a:rPr lang="es-ES" dirty="0" smtClean="0"/>
              <a:t>as </a:t>
            </a:r>
            <a:r>
              <a:rPr lang="es-ES" dirty="0"/>
              <a:t>estaciones de trabajo del conocimiento se diseñan y optimizan para </a:t>
            </a:r>
            <a:r>
              <a:rPr lang="es-ES" dirty="0" smtClean="0"/>
              <a:t>las tareas </a:t>
            </a:r>
            <a:r>
              <a:rPr lang="es-ES" dirty="0"/>
              <a:t>específicas; por ejemplo, un ingeniero de diseño requiere una configuración </a:t>
            </a:r>
            <a:r>
              <a:rPr lang="es-ES" dirty="0" smtClean="0"/>
              <a:t>de estación </a:t>
            </a:r>
            <a:r>
              <a:rPr lang="es-ES" dirty="0"/>
              <a:t>de trabajo distinta a la de un analista financiero. </a:t>
            </a:r>
            <a:endParaRPr lang="es-ES" dirty="0" smtClean="0"/>
          </a:p>
          <a:p>
            <a:pPr marL="0" indent="0">
              <a:buNone/>
            </a:pPr>
            <a:r>
              <a:rPr lang="es-ES" dirty="0" smtClean="0"/>
              <a:t>Los </a:t>
            </a:r>
            <a:r>
              <a:rPr lang="es-ES" dirty="0"/>
              <a:t>ingenieros de diseño </a:t>
            </a:r>
            <a:r>
              <a:rPr lang="es-ES" dirty="0" smtClean="0"/>
              <a:t>necesitan gráficos </a:t>
            </a:r>
            <a:r>
              <a:rPr lang="es-ES" dirty="0"/>
              <a:t>con el suficiente poder como para manejar los sistemas CAD </a:t>
            </a:r>
            <a:r>
              <a:rPr lang="es-ES" dirty="0" smtClean="0"/>
              <a:t>tridimensionales (3-D</a:t>
            </a:r>
            <a:r>
              <a:rPr lang="es-ES" dirty="0"/>
              <a:t>).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102" y="3525055"/>
            <a:ext cx="5429250"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984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4149" y="540914"/>
            <a:ext cx="9983450" cy="1317938"/>
          </a:xfrm>
        </p:spPr>
        <p:txBody>
          <a:bodyPr>
            <a:noAutofit/>
          </a:bodyPr>
          <a:lstStyle/>
          <a:p>
            <a:r>
              <a:rPr lang="es-ES" b="1" dirty="0">
                <a:latin typeface="Arial" panose="020B0604020202020204" pitchFamily="34" charset="0"/>
                <a:cs typeface="Arial" panose="020B0604020202020204" pitchFamily="34" charset="0"/>
              </a:rPr>
              <a:t>EJEMPLOS DE SISTEMAS DE TRABAJO</a:t>
            </a:r>
            <a:br>
              <a:rPr lang="es-ES" b="1" dirty="0">
                <a:latin typeface="Arial" panose="020B0604020202020204" pitchFamily="34" charset="0"/>
                <a:cs typeface="Arial" panose="020B0604020202020204" pitchFamily="34" charset="0"/>
              </a:rPr>
            </a:br>
            <a:r>
              <a:rPr lang="es-ES" b="1" dirty="0">
                <a:latin typeface="Arial" panose="020B0604020202020204" pitchFamily="34" charset="0"/>
                <a:cs typeface="Arial" panose="020B0604020202020204" pitchFamily="34" charset="0"/>
              </a:rPr>
              <a:t>DEL CONOCIMIENTO</a:t>
            </a:r>
          </a:p>
        </p:txBody>
      </p:sp>
      <p:sp>
        <p:nvSpPr>
          <p:cNvPr id="3" name="Marcador de contenido 2"/>
          <p:cNvSpPr>
            <a:spLocks noGrp="1"/>
          </p:cNvSpPr>
          <p:nvPr>
            <p:ph idx="1"/>
          </p:nvPr>
        </p:nvSpPr>
        <p:spPr>
          <a:xfrm>
            <a:off x="1158908" y="2334296"/>
            <a:ext cx="5995293" cy="4118020"/>
          </a:xfrm>
        </p:spPr>
        <p:txBody>
          <a:bodyPr>
            <a:normAutofit/>
          </a:bodyPr>
          <a:lstStyle/>
          <a:p>
            <a:pPr marL="0" indent="0">
              <a:buNone/>
            </a:pPr>
            <a:r>
              <a:rPr lang="es-ES" dirty="0"/>
              <a:t>Algunas de las principales aplicaciones de trabajo del conocimiento son los </a:t>
            </a:r>
            <a:r>
              <a:rPr lang="es-ES" dirty="0" smtClean="0"/>
              <a:t>sistemas CAD</a:t>
            </a:r>
            <a:r>
              <a:rPr lang="es-ES" dirty="0"/>
              <a:t>, los sistemas de realidad virtual para simulaciones y modelado, y </a:t>
            </a:r>
            <a:r>
              <a:rPr lang="es-ES" dirty="0" smtClean="0"/>
              <a:t>estaciones de trabajo </a:t>
            </a:r>
            <a:r>
              <a:rPr lang="es-ES" dirty="0"/>
              <a:t>financieras. </a:t>
            </a:r>
            <a:endParaRPr lang="es-ES" dirty="0" smtClean="0"/>
          </a:p>
          <a:p>
            <a:pPr marL="0" indent="0">
              <a:buNone/>
            </a:pPr>
            <a:r>
              <a:rPr lang="es-ES" dirty="0" smtClean="0"/>
              <a:t>El </a:t>
            </a:r>
            <a:r>
              <a:rPr lang="es-ES" b="1" dirty="0"/>
              <a:t>diseño auxiliado por computadora (CAD) </a:t>
            </a:r>
            <a:r>
              <a:rPr lang="es-ES" dirty="0"/>
              <a:t>automatiza la </a:t>
            </a:r>
            <a:r>
              <a:rPr lang="es-ES" dirty="0" smtClean="0"/>
              <a:t>creación y </a:t>
            </a:r>
            <a:r>
              <a:rPr lang="es-ES" dirty="0"/>
              <a:t>revisión de diseños, mediante el uso de computadoras y software de </a:t>
            </a:r>
            <a:r>
              <a:rPr lang="es-ES" dirty="0" smtClean="0"/>
              <a:t>gráficos sofisticado. </a:t>
            </a:r>
            <a:endParaRPr lang="es-ES" dirty="0"/>
          </a:p>
        </p:txBody>
      </p:sp>
      <p:pic>
        <p:nvPicPr>
          <p:cNvPr id="7" name="Imagen 6"/>
          <p:cNvPicPr>
            <a:picLocks noChangeAspect="1"/>
          </p:cNvPicPr>
          <p:nvPr/>
        </p:nvPicPr>
        <p:blipFill>
          <a:blip r:embed="rId2"/>
          <a:stretch>
            <a:fillRect/>
          </a:stretch>
        </p:blipFill>
        <p:spPr>
          <a:xfrm>
            <a:off x="7076927" y="2424449"/>
            <a:ext cx="4570803" cy="3500505"/>
          </a:xfrm>
          <a:prstGeom prst="rect">
            <a:avLst/>
          </a:prstGeom>
        </p:spPr>
      </p:pic>
    </p:spTree>
    <p:extLst>
      <p:ext uri="{BB962C8B-B14F-4D97-AF65-F5344CB8AC3E}">
        <p14:creationId xmlns:p14="http://schemas.microsoft.com/office/powerpoint/2010/main" val="336381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77110" y="1031657"/>
            <a:ext cx="6321388" cy="2852072"/>
          </a:xfrm>
        </p:spPr>
        <p:txBody>
          <a:bodyPr/>
          <a:lstStyle/>
          <a:p>
            <a:pPr marL="0" indent="0">
              <a:buNone/>
            </a:pPr>
            <a:r>
              <a:rPr lang="es-ES" dirty="0"/>
              <a:t>Troy Lee </a:t>
            </a:r>
            <a:r>
              <a:rPr lang="es-ES" dirty="0" err="1"/>
              <a:t>Designs</a:t>
            </a:r>
            <a:r>
              <a:rPr lang="es-ES" dirty="0"/>
              <a:t>, que fabrica cascos deportivos, invirtió hace poco en un </a:t>
            </a:r>
            <a:r>
              <a:rPr lang="es-ES" dirty="0" smtClean="0"/>
              <a:t>software de </a:t>
            </a:r>
            <a:r>
              <a:rPr lang="es-ES" dirty="0"/>
              <a:t>diseño CAD que pudiera crear los cascos en 3-D. La tecnología definió las </a:t>
            </a:r>
            <a:r>
              <a:rPr lang="es-ES" dirty="0" smtClean="0"/>
              <a:t>formas de </a:t>
            </a:r>
            <a:r>
              <a:rPr lang="es-ES" dirty="0"/>
              <a:t>una mejor manera que los métodos </a:t>
            </a:r>
            <a:r>
              <a:rPr lang="es-ES" dirty="0" smtClean="0"/>
              <a:t>tradicionales. Ahora </a:t>
            </a:r>
            <a:r>
              <a:rPr lang="es-ES" dirty="0"/>
              <a:t>la producción es seis </a:t>
            </a:r>
            <a:r>
              <a:rPr lang="es-ES" dirty="0" smtClean="0"/>
              <a:t>veces </a:t>
            </a:r>
            <a:r>
              <a:rPr lang="es-ES" dirty="0"/>
              <a:t>más </a:t>
            </a:r>
            <a:r>
              <a:rPr lang="es-ES" dirty="0" smtClean="0"/>
              <a:t>rápida y </a:t>
            </a:r>
            <a:r>
              <a:rPr lang="es-ES" dirty="0"/>
              <a:t>un 35 por ciento más económica</a:t>
            </a:r>
            <a:endParaRPr lang="es-ES" dirty="0" smtClean="0"/>
          </a:p>
          <a:p>
            <a:pPr marL="0" indent="0">
              <a:buNone/>
            </a:pP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999" y="505620"/>
            <a:ext cx="2235020" cy="22350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498" y="1904653"/>
            <a:ext cx="4268870" cy="1671974"/>
          </a:xfrm>
          <a:prstGeom prst="rect">
            <a:avLst/>
          </a:prstGeom>
        </p:spPr>
      </p:pic>
      <p:sp>
        <p:nvSpPr>
          <p:cNvPr id="4" name="Rectángulo 3"/>
          <p:cNvSpPr/>
          <p:nvPr/>
        </p:nvSpPr>
        <p:spPr>
          <a:xfrm>
            <a:off x="977110" y="4190830"/>
            <a:ext cx="9499846" cy="1569660"/>
          </a:xfrm>
          <a:prstGeom prst="rect">
            <a:avLst/>
          </a:prstGeom>
        </p:spPr>
        <p:txBody>
          <a:bodyPr wrap="square">
            <a:spAutoFit/>
          </a:bodyPr>
          <a:lstStyle/>
          <a:p>
            <a:r>
              <a:rPr lang="es-ES" sz="2400" dirty="0"/>
              <a:t>Los sistemas de realidad virtual tienen capacidades de visualización, renderización y simulación, que van más allá de las de los sistemas CAD convencionales. Los usuarios casi creen que están participando en una situación del mundo real</a:t>
            </a:r>
          </a:p>
        </p:txBody>
      </p:sp>
    </p:spTree>
    <p:extLst>
      <p:ext uri="{BB962C8B-B14F-4D97-AF65-F5344CB8AC3E}">
        <p14:creationId xmlns:p14="http://schemas.microsoft.com/office/powerpoint/2010/main" val="2301277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7470" y="3021070"/>
            <a:ext cx="10154992" cy="1975932"/>
          </a:xfrm>
        </p:spPr>
        <p:txBody>
          <a:bodyPr>
            <a:normAutofit/>
          </a:bodyPr>
          <a:lstStyle/>
          <a:p>
            <a:pPr marL="0" indent="0">
              <a:buNone/>
            </a:pPr>
            <a:r>
              <a:rPr lang="es-ES" dirty="0"/>
              <a:t>La </a:t>
            </a:r>
            <a:r>
              <a:rPr lang="es-ES" b="1" dirty="0"/>
              <a:t>realidad aumentada (AR) </a:t>
            </a:r>
            <a:r>
              <a:rPr lang="es-ES" dirty="0"/>
              <a:t>es una tecnología relacionada para mejorar la visualización, ofrece una vista en vivo directa o indirecta de un entorno físico del mundo real, cuyos elementos están </a:t>
            </a:r>
            <a:r>
              <a:rPr lang="es-ES" i="1" dirty="0"/>
              <a:t>aumentados </a:t>
            </a:r>
            <a:r>
              <a:rPr lang="es-ES" dirty="0"/>
              <a:t>mediante imágenes virtuales generadas por computadora. </a:t>
            </a:r>
          </a:p>
          <a:p>
            <a:pPr marL="0" indent="0">
              <a:buNone/>
            </a:pP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146" y="640151"/>
            <a:ext cx="3756161" cy="2112841"/>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467" y="624442"/>
            <a:ext cx="3229942" cy="2156883"/>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992" y="4364364"/>
            <a:ext cx="1920411" cy="2072935"/>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232" y="4036194"/>
            <a:ext cx="3775322" cy="2401105"/>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0881" y="4505279"/>
            <a:ext cx="3497419" cy="1965549"/>
          </a:xfrm>
          <a:prstGeom prst="rect">
            <a:avLst/>
          </a:prstGeom>
        </p:spPr>
      </p:pic>
    </p:spTree>
    <p:extLst>
      <p:ext uri="{BB962C8B-B14F-4D97-AF65-F5344CB8AC3E}">
        <p14:creationId xmlns:p14="http://schemas.microsoft.com/office/powerpoint/2010/main" val="3058328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ma3">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Woodgrain_16x9">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miter lim="800000"/>
        </a:ln>
        <a:ln w="19050" cap="flat" cmpd="sng" algn="ctr">
          <a:solidFill>
            <a:schemeClr val="phClr"/>
          </a:solidFill>
          <a:miter lim="800000"/>
        </a:ln>
        <a:ln w="28575" cap="flat" cmpd="sng" algn="ctr">
          <a:solidFill>
            <a:schemeClr val="phClr"/>
          </a:solidFill>
          <a:miter lim="800000"/>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Tema3" id="{4298672F-D474-449E-A9F9-D70BD9828CAD}" vid="{5B39F8E8-B794-44C8-9226-8580737147D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Tema3</Template>
  <TotalTime>305</TotalTime>
  <Words>2337</Words>
  <Application>Microsoft Office PowerPoint</Application>
  <PresentationFormat>Panorámica</PresentationFormat>
  <Paragraphs>67</Paragraphs>
  <Slides>33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Arial Rounded MT Bold</vt:lpstr>
      <vt:lpstr>Calibri</vt:lpstr>
      <vt:lpstr>Century</vt:lpstr>
      <vt:lpstr>Tema3</vt:lpstr>
      <vt:lpstr>Presentación de PowerPoint</vt:lpstr>
      <vt:lpstr>11.3 SISTEMAS DE TRABAJO DEL CONOCIMIENTO</vt:lpstr>
      <vt:lpstr>Presentación de PowerPoint</vt:lpstr>
      <vt:lpstr>Presentación de PowerPoint</vt:lpstr>
      <vt:lpstr>REQUERIMIENTOS DE LOS SISTEMAS DE TRABAJO DEL CONOCIMIENTO</vt:lpstr>
      <vt:lpstr>Presentación de PowerPoint</vt:lpstr>
      <vt:lpstr>EJEMPLOS DE SISTEMAS DE TRABAJO DEL CONOCIMIENTO</vt:lpstr>
      <vt:lpstr>Presentación de PowerPoint</vt:lpstr>
      <vt:lpstr>Presentación de PowerPoint</vt:lpstr>
      <vt:lpstr>TÉCNICAS INTELIGENTES </vt:lpstr>
      <vt:lpstr>INTELIGENCIA ARTIFICIAL ,BASE DE DATOS y  SISTEMAS EXPERTOS</vt:lpstr>
      <vt:lpstr>Presentación de PowerPoint</vt:lpstr>
      <vt:lpstr>Presentación de PowerPoint</vt:lpstr>
      <vt:lpstr>CAPTURA DEL CONOCIMIENTO: SISTEMAS EXPERTOS </vt:lpstr>
      <vt:lpstr>Presentación de PowerPoint</vt:lpstr>
      <vt:lpstr>Cómo funcionan los sistemas expertos </vt:lpstr>
      <vt:lpstr>Presentación de PowerPoint</vt:lpstr>
      <vt:lpstr>Presentación de PowerPoint</vt:lpstr>
      <vt:lpstr>Ejemplos de sistemas expertos exitosos </vt:lpstr>
      <vt:lpstr>INTELIGENCIA ORGANIZACIONAL: RAZONAMIENTO CON BASE EN EL CASO</vt:lpstr>
      <vt:lpstr>Presentación de PowerPoint</vt:lpstr>
      <vt:lpstr>SISTEMAS DE LÓGICA DIFUSA </vt:lpstr>
      <vt:lpstr>Presentación de PowerPoint</vt:lpstr>
      <vt:lpstr>Presentación de PowerPoint</vt:lpstr>
      <vt:lpstr>REDES NEURALES</vt:lpstr>
      <vt:lpstr>Presentación de PowerPoint</vt:lpstr>
      <vt:lpstr>Presentación de PowerPoint</vt:lpstr>
      <vt:lpstr>ALGORITMOS GENÉTICOS </vt:lpstr>
      <vt:lpstr>Presentación de PowerPoint</vt:lpstr>
      <vt:lpstr>SISTEMAS DE AI HÍBRIDOS</vt:lpstr>
      <vt:lpstr>AGENTES INTELIGENTES</vt:lpstr>
      <vt:lpstr>Presentación de PowerPoint</vt:lpstr>
      <vt:lpstr> </vt:lpstr>
    </vt:vector>
  </TitlesOfParts>
  <Company>tic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COMERCIO ELECTRONICO: MERCASOS DIGITALES, PRODUCTOS DIGITALES</dc:title>
  <dc:creator>itic</dc:creator>
  <cp:lastModifiedBy>Windows User</cp:lastModifiedBy>
  <cp:revision>43</cp:revision>
  <dcterms:created xsi:type="dcterms:W3CDTF">2016-11-04T18:56:18Z</dcterms:created>
  <dcterms:modified xsi:type="dcterms:W3CDTF">2016-11-14T17:09:56Z</dcterms:modified>
</cp:coreProperties>
</file>